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1" r:id="rId2"/>
  </p:sldMasterIdLst>
  <p:handoutMasterIdLst>
    <p:handoutMasterId r:id="rId30"/>
  </p:handoutMasterIdLst>
  <p:sldIdLst>
    <p:sldId id="256" r:id="rId3"/>
    <p:sldId id="260" r:id="rId4"/>
    <p:sldId id="262" r:id="rId5"/>
    <p:sldId id="263" r:id="rId6"/>
    <p:sldId id="267" r:id="rId7"/>
    <p:sldId id="268" r:id="rId8"/>
    <p:sldId id="266" r:id="rId9"/>
    <p:sldId id="265" r:id="rId10"/>
    <p:sldId id="292" r:id="rId11"/>
    <p:sldId id="269" r:id="rId12"/>
    <p:sldId id="270" r:id="rId13"/>
    <p:sldId id="271" r:id="rId14"/>
    <p:sldId id="272" r:id="rId15"/>
    <p:sldId id="293" r:id="rId16"/>
    <p:sldId id="273" r:id="rId17"/>
    <p:sldId id="297" r:id="rId18"/>
    <p:sldId id="290" r:id="rId19"/>
    <p:sldId id="291" r:id="rId20"/>
    <p:sldId id="294" r:id="rId21"/>
    <p:sldId id="295" r:id="rId22"/>
    <p:sldId id="296" r:id="rId23"/>
    <p:sldId id="277" r:id="rId24"/>
    <p:sldId id="278" r:id="rId25"/>
    <p:sldId id="289" r:id="rId26"/>
    <p:sldId id="279" r:id="rId27"/>
    <p:sldId id="280" r:id="rId28"/>
    <p:sldId id="261"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52128"/>
    <a:srgbClr val="1B449C"/>
    <a:srgbClr val="75C2D4"/>
    <a:srgbClr val="009FAC"/>
    <a:srgbClr val="AED1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3281" autoAdjust="0"/>
    <p:restoredTop sz="90805"/>
  </p:normalViewPr>
  <p:slideViewPr>
    <p:cSldViewPr snapToGrid="0" snapToObjects="1">
      <p:cViewPr varScale="1">
        <p:scale>
          <a:sx n="62" d="100"/>
          <a:sy n="62" d="100"/>
        </p:scale>
        <p:origin x="128" y="52"/>
      </p:cViewPr>
      <p:guideLst/>
    </p:cSldViewPr>
  </p:slideViewPr>
  <p:notesTextViewPr>
    <p:cViewPr>
      <p:scale>
        <a:sx n="1" d="1"/>
        <a:sy n="1" d="1"/>
      </p:scale>
      <p:origin x="0" y="0"/>
    </p:cViewPr>
  </p:notesTextViewPr>
  <p:notesViewPr>
    <p:cSldViewPr snapToGrid="0" snapToObjects="1">
      <p:cViewPr varScale="1">
        <p:scale>
          <a:sx n="95" d="100"/>
          <a:sy n="95" d="100"/>
        </p:scale>
        <p:origin x="2512" y="19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 Id="rId35" Type="http://schemas.microsoft.com/office/2015/10/relationships/revisionInfo" Target="revisionInfo.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27094C8-6BAA-0D43-B5FB-46B347CDD169}" type="datetimeFigureOut">
              <a:rPr lang="en-US" smtClean="0"/>
              <a:t>3/21/2018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5815E97-0E24-C94E-BE3A-D7DAEF4B4A16}" type="slidenum">
              <a:rPr lang="en-US" smtClean="0"/>
              <a:t>‹#›</a:t>
            </a:fld>
            <a:endParaRPr lang="en-US"/>
          </a:p>
        </p:txBody>
      </p:sp>
    </p:spTree>
    <p:extLst>
      <p:ext uri="{BB962C8B-B14F-4D97-AF65-F5344CB8AC3E}">
        <p14:creationId xmlns:p14="http://schemas.microsoft.com/office/powerpoint/2010/main" val="106785453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469308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Title 10"/>
          <p:cNvSpPr>
            <a:spLocks noGrp="1"/>
          </p:cNvSpPr>
          <p:nvPr>
            <p:ph type="title"/>
          </p:nvPr>
        </p:nvSpPr>
        <p:spPr>
          <a:xfrm>
            <a:off x="838200" y="1935132"/>
            <a:ext cx="10515600" cy="670045"/>
          </a:xfrm>
          <a:prstGeom prst="rect">
            <a:avLst/>
          </a:prstGeom>
        </p:spPr>
        <p:txBody>
          <a:bodyPr/>
          <a:lstStyle>
            <a:lvl1pPr>
              <a:defRPr sz="3600" b="1">
                <a:solidFill>
                  <a:schemeClr val="tx2">
                    <a:lumMod val="75000"/>
                  </a:schemeClr>
                </a:solidFill>
                <a:latin typeface="Arial" charset="0"/>
                <a:ea typeface="Arial" charset="0"/>
                <a:cs typeface="Arial" charset="0"/>
              </a:defRPr>
            </a:lvl1pPr>
          </a:lstStyle>
          <a:p>
            <a:r>
              <a:rPr lang="en-CA" dirty="0"/>
              <a:t>Click to edit Master title style</a:t>
            </a:r>
            <a:endParaRPr lang="en-US" dirty="0"/>
          </a:p>
        </p:txBody>
      </p:sp>
      <p:sp>
        <p:nvSpPr>
          <p:cNvPr id="13" name="Content Placeholder 12"/>
          <p:cNvSpPr>
            <a:spLocks noGrp="1"/>
          </p:cNvSpPr>
          <p:nvPr>
            <p:ph sz="quarter" idx="10"/>
          </p:nvPr>
        </p:nvSpPr>
        <p:spPr>
          <a:xfrm>
            <a:off x="828675" y="2812450"/>
            <a:ext cx="10506075" cy="3260546"/>
          </a:xfrm>
          <a:prstGeom prst="rect">
            <a:avLst/>
          </a:prstGeom>
        </p:spPr>
        <p:txBody>
          <a:bodyPr/>
          <a:lstStyle>
            <a:lvl1pPr>
              <a:buClr>
                <a:schemeClr val="bg1">
                  <a:lumMod val="75000"/>
                </a:schemeClr>
              </a:buClr>
              <a:defRPr>
                <a:solidFill>
                  <a:schemeClr val="tx2">
                    <a:lumMod val="75000"/>
                  </a:schemeClr>
                </a:solidFill>
                <a:latin typeface="Arial" charset="0"/>
                <a:ea typeface="Arial" charset="0"/>
                <a:cs typeface="Arial" charset="0"/>
              </a:defRPr>
            </a:lvl1pPr>
            <a:lvl2pPr>
              <a:buClr>
                <a:schemeClr val="bg1">
                  <a:lumMod val="75000"/>
                </a:schemeClr>
              </a:buClr>
              <a:defRPr>
                <a:solidFill>
                  <a:schemeClr val="tx2">
                    <a:lumMod val="75000"/>
                  </a:schemeClr>
                </a:solidFill>
                <a:latin typeface="Arial" charset="0"/>
                <a:ea typeface="Arial" charset="0"/>
                <a:cs typeface="Arial" charset="0"/>
              </a:defRPr>
            </a:lvl2pPr>
            <a:lvl3pPr>
              <a:buClr>
                <a:schemeClr val="bg1">
                  <a:lumMod val="75000"/>
                </a:schemeClr>
              </a:buClr>
              <a:defRPr>
                <a:solidFill>
                  <a:schemeClr val="tx2">
                    <a:lumMod val="75000"/>
                  </a:schemeClr>
                </a:solidFill>
                <a:latin typeface="Arial" charset="0"/>
                <a:ea typeface="Arial" charset="0"/>
                <a:cs typeface="Arial" charset="0"/>
              </a:defRPr>
            </a:lvl3pPr>
            <a:lvl4pPr>
              <a:buClr>
                <a:schemeClr val="bg1">
                  <a:lumMod val="75000"/>
                </a:schemeClr>
              </a:buClr>
              <a:defRPr>
                <a:solidFill>
                  <a:schemeClr val="tx2">
                    <a:lumMod val="75000"/>
                  </a:schemeClr>
                </a:solidFill>
                <a:latin typeface="Arial" charset="0"/>
                <a:ea typeface="Arial" charset="0"/>
                <a:cs typeface="Arial" charset="0"/>
              </a:defRPr>
            </a:lvl4pPr>
            <a:lvl5pPr>
              <a:buClr>
                <a:schemeClr val="bg1">
                  <a:lumMod val="75000"/>
                </a:schemeClr>
              </a:buClr>
              <a:defRPr>
                <a:solidFill>
                  <a:schemeClr val="tx2">
                    <a:lumMod val="75000"/>
                  </a:schemeClr>
                </a:solidFill>
                <a:latin typeface="Arial" charset="0"/>
                <a:ea typeface="Arial" charset="0"/>
                <a:cs typeface="Arial"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Tree>
    <p:extLst>
      <p:ext uri="{BB962C8B-B14F-4D97-AF65-F5344CB8AC3E}">
        <p14:creationId xmlns:p14="http://schemas.microsoft.com/office/powerpoint/2010/main" val="822890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532790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4289383"/>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9834481"/>
      </p:ext>
    </p:extLst>
  </p:cSld>
  <p:clrMap bg1="lt1" tx1="dk1" bg2="lt2" tx2="dk2" accent1="accent1" accent2="accent2" accent3="accent3" accent4="accent4" accent5="accent5" accent6="accent6" hlink="hlink" folHlink="folHlink"/>
  <p:sldLayoutIdLst>
    <p:sldLayoutId id="2147483652" r:id="rId1"/>
    <p:sldLayoutId id="2147483654"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kernel.org/pub/linux/kernel/projects/rt/4.14/" TargetMode="External"/><Relationship Id="rId2" Type="http://schemas.openxmlformats.org/officeDocument/2006/relationships/hyperlink" Target="http://git.kernel.org/pub/scm/linux/kernel/git/rt/linux-rt-devel.git"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github.com/TiejunChina/linux" TargetMode="External"/><Relationship Id="rId2" Type="http://schemas.openxmlformats.org/officeDocument/2006/relationships/hyperlink" Target="https://github.com/raspberrypi/linux" TargetMode="External"/><Relationship Id="rId1" Type="http://schemas.openxmlformats.org/officeDocument/2006/relationships/slideLayout" Target="../slideLayouts/slideLayout2.xml"/><Relationship Id="rId4" Type="http://schemas.openxmlformats.org/officeDocument/2006/relationships/hyperlink" Target="mailto:git@github.com:raspberrypi/linux.git" TargetMode="External"/></Relationships>
</file>

<file path=ppt/slides/_rels/slide14.xml.rels><?xml version="1.0" encoding="UTF-8" standalone="yes"?>
<Relationships xmlns="http://schemas.openxmlformats.org/package/2006/relationships"><Relationship Id="rId2" Type="http://schemas.openxmlformats.org/officeDocument/2006/relationships/hyperlink" Target="https://github.com/raspberrypi/Linux/rpi-4.14.y-rt"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mailto:ghorbel@gmail.com"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iki.linuxfoundation.org/realtime/documentation/howto/tools/rt-tests" TargetMode="External"/><Relationship Id="rId2" Type="http://schemas.openxmlformats.org/officeDocument/2006/relationships/hyperlink" Target="http://download.opensuse.org/ports/aarch64/factory/images/"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31371" y="2373089"/>
            <a:ext cx="10972800" cy="2285999"/>
          </a:xfrm>
          <a:prstGeom prst="rect">
            <a:avLst/>
          </a:prstGeom>
          <a:noFill/>
        </p:spPr>
        <p:txBody>
          <a:bodyPr wrap="square" rtlCol="0" anchor="ctr" anchorCtr="0">
            <a:normAutofit/>
          </a:bodyPr>
          <a:lstStyle/>
          <a:p>
            <a:pPr algn="ctr"/>
            <a:r>
              <a:rPr lang="en-US" sz="5200" b="1" dirty="0">
                <a:solidFill>
                  <a:schemeClr val="bg1"/>
                </a:solidFill>
                <a:latin typeface="Arial" charset="0"/>
                <a:ea typeface="Arial" charset="0"/>
                <a:cs typeface="Arial" charset="0"/>
              </a:rPr>
              <a:t>Preempt-RT Raspberry Linux</a:t>
            </a:r>
          </a:p>
          <a:p>
            <a:pPr algn="ctr"/>
            <a:endParaRPr lang="en-US" dirty="0">
              <a:solidFill>
                <a:schemeClr val="bg1"/>
              </a:solidFill>
              <a:latin typeface="Arial" charset="0"/>
              <a:ea typeface="Arial" charset="0"/>
              <a:cs typeface="Arial" charset="0"/>
            </a:endParaRPr>
          </a:p>
          <a:p>
            <a:pPr algn="ctr"/>
            <a:r>
              <a:rPr lang="en-US" sz="2400" dirty="0">
                <a:solidFill>
                  <a:schemeClr val="bg1"/>
                </a:solidFill>
                <a:latin typeface="Arial" charset="0"/>
                <a:ea typeface="Arial" charset="0"/>
                <a:cs typeface="Arial" charset="0"/>
              </a:rPr>
              <a:t>VMware Tiejun Chen &lt;tiejunc@vmware.com&gt;</a:t>
            </a:r>
            <a:br>
              <a:rPr lang="en-US" sz="2400" b="1" i="1" dirty="0">
                <a:solidFill>
                  <a:schemeClr val="bg1"/>
                </a:solidFill>
                <a:latin typeface="Arial" charset="0"/>
                <a:ea typeface="Arial" charset="0"/>
                <a:cs typeface="Arial" charset="0"/>
              </a:rPr>
            </a:br>
            <a:endParaRPr lang="en-US" sz="2400" b="1" i="1" dirty="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16816927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Raspberry Pi Linux</a:t>
            </a:r>
          </a:p>
        </p:txBody>
      </p:sp>
      <p:sp>
        <p:nvSpPr>
          <p:cNvPr id="5" name="Content Placeholder 4"/>
          <p:cNvSpPr>
            <a:spLocks noGrp="1"/>
          </p:cNvSpPr>
          <p:nvPr>
            <p:ph sz="quarter" idx="10"/>
          </p:nvPr>
        </p:nvSpPr>
        <p:spPr/>
        <p:txBody>
          <a:bodyPr/>
          <a:lstStyle/>
          <a:p>
            <a:r>
              <a:rPr lang="en-US" u="sng" dirty="0" err="1"/>
              <a:t>raspberrypi</a:t>
            </a:r>
            <a:r>
              <a:rPr lang="en-US" dirty="0"/>
              <a:t>/</a:t>
            </a:r>
            <a:r>
              <a:rPr lang="en-US" b="1" dirty="0"/>
              <a:t>Linux</a:t>
            </a:r>
          </a:p>
          <a:p>
            <a:pPr lvl="1"/>
            <a:r>
              <a:rPr lang="en-US" dirty="0"/>
              <a:t>Kernel source tree for Raspberry Pi Foundation-provided kernel builds. Issues unrelated to the Linux kernel should be posted on the community forum at https://www.raspberrypi.org/forum</a:t>
            </a:r>
            <a:endParaRPr lang="en-US" b="1" dirty="0"/>
          </a:p>
          <a:p>
            <a:pPr lvl="1"/>
            <a:r>
              <a:rPr lang="en-US" dirty="0"/>
              <a:t>https://github.com/raspberrypi/linux</a:t>
            </a:r>
          </a:p>
          <a:p>
            <a:endParaRPr lang="en-US" dirty="0"/>
          </a:p>
        </p:txBody>
      </p:sp>
    </p:spTree>
    <p:extLst>
      <p:ext uri="{BB962C8B-B14F-4D97-AF65-F5344CB8AC3E}">
        <p14:creationId xmlns:p14="http://schemas.microsoft.com/office/powerpoint/2010/main" val="38694654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Raspberry Pi distributions </a:t>
            </a:r>
          </a:p>
        </p:txBody>
      </p:sp>
      <p:sp>
        <p:nvSpPr>
          <p:cNvPr id="5" name="Content Placeholder 4"/>
          <p:cNvSpPr>
            <a:spLocks noGrp="1"/>
          </p:cNvSpPr>
          <p:nvPr>
            <p:ph sz="quarter" idx="10"/>
          </p:nvPr>
        </p:nvSpPr>
        <p:spPr/>
        <p:txBody>
          <a:bodyPr/>
          <a:lstStyle/>
          <a:p>
            <a:r>
              <a:rPr lang="en-US" b="1" dirty="0"/>
              <a:t>Raspbian</a:t>
            </a:r>
            <a:r>
              <a:rPr lang="en-US" dirty="0"/>
              <a:t> </a:t>
            </a:r>
          </a:p>
          <a:p>
            <a:r>
              <a:rPr lang="en-US" dirty="0"/>
              <a:t>Ubuntu Mate, Snappy ubuntu core, Windows 10 IoT Core, …</a:t>
            </a:r>
          </a:p>
          <a:p>
            <a:endParaRPr lang="en-US" dirty="0"/>
          </a:p>
          <a:p>
            <a:r>
              <a:rPr lang="en-US" dirty="0"/>
              <a:t>Current Linux / BSD kernels for the Raspberry Pi do not provide preempt-</a:t>
            </a:r>
            <a:r>
              <a:rPr lang="en-US" dirty="0" err="1"/>
              <a:t>rt</a:t>
            </a:r>
            <a:r>
              <a:rPr lang="en-US" dirty="0"/>
              <a:t> feature.</a:t>
            </a:r>
          </a:p>
        </p:txBody>
      </p:sp>
    </p:spTree>
    <p:extLst>
      <p:ext uri="{BB962C8B-B14F-4D97-AF65-F5344CB8AC3E}">
        <p14:creationId xmlns:p14="http://schemas.microsoft.com/office/powerpoint/2010/main" val="35145852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Preempt-RT Linux Source</a:t>
            </a:r>
          </a:p>
        </p:txBody>
      </p:sp>
      <p:sp>
        <p:nvSpPr>
          <p:cNvPr id="5" name="Content Placeholder 4"/>
          <p:cNvSpPr>
            <a:spLocks noGrp="1"/>
          </p:cNvSpPr>
          <p:nvPr>
            <p:ph sz="quarter" idx="10"/>
          </p:nvPr>
        </p:nvSpPr>
        <p:spPr/>
        <p:txBody>
          <a:bodyPr/>
          <a:lstStyle/>
          <a:p>
            <a:r>
              <a:rPr lang="en-US" dirty="0"/>
              <a:t>The current development -RT tree</a:t>
            </a:r>
            <a:endParaRPr lang="en-US" dirty="0">
              <a:hlinkClick r:id="rId2"/>
            </a:endParaRPr>
          </a:p>
          <a:p>
            <a:pPr lvl="1"/>
            <a:r>
              <a:rPr lang="en-US" dirty="0">
                <a:hlinkClick r:id="rId2"/>
              </a:rPr>
              <a:t>http://git.kernel.org/pub/scm/linux/kernel/git/rt/linux-rt-devel.git</a:t>
            </a:r>
            <a:endParaRPr lang="en-US" dirty="0"/>
          </a:p>
          <a:p>
            <a:r>
              <a:rPr lang="en-US" dirty="0"/>
              <a:t>The current stable -RT tree</a:t>
            </a:r>
            <a:endParaRPr lang="en-US" dirty="0">
              <a:hlinkClick r:id="rId2"/>
            </a:endParaRPr>
          </a:p>
          <a:p>
            <a:pPr lvl="1"/>
            <a:r>
              <a:rPr lang="en-US" dirty="0"/>
              <a:t>https://git.kernel.org/pub/scm/linux/kernel/git/rt/linux-stable-rt.git/</a:t>
            </a:r>
          </a:p>
          <a:p>
            <a:r>
              <a:rPr lang="en-US" dirty="0"/>
              <a:t>Released stable -RT </a:t>
            </a:r>
            <a:r>
              <a:rPr lang="en-US" dirty="0" err="1"/>
              <a:t>patchset</a:t>
            </a:r>
            <a:r>
              <a:rPr lang="en-US" dirty="0"/>
              <a:t> </a:t>
            </a:r>
          </a:p>
          <a:p>
            <a:pPr lvl="1"/>
            <a:r>
              <a:rPr lang="en-US" dirty="0">
                <a:hlinkClick r:id="rId3"/>
              </a:rPr>
              <a:t>https://www.kernel.org/pub/linux/kernel/projects/rt/4.14/</a:t>
            </a:r>
            <a:endParaRPr lang="en-US" dirty="0"/>
          </a:p>
          <a:p>
            <a:pPr marL="0" indent="0">
              <a:buNone/>
            </a:pPr>
            <a:endParaRPr lang="en-US" dirty="0"/>
          </a:p>
        </p:txBody>
      </p:sp>
    </p:spTree>
    <p:extLst>
      <p:ext uri="{BB962C8B-B14F-4D97-AF65-F5344CB8AC3E}">
        <p14:creationId xmlns:p14="http://schemas.microsoft.com/office/powerpoint/2010/main" val="12284562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Raspberry Pi Preempt-RT Linux tree 1/2</a:t>
            </a:r>
          </a:p>
        </p:txBody>
      </p:sp>
      <p:sp>
        <p:nvSpPr>
          <p:cNvPr id="5" name="Content Placeholder 4"/>
          <p:cNvSpPr>
            <a:spLocks noGrp="1"/>
          </p:cNvSpPr>
          <p:nvPr>
            <p:ph sz="quarter" idx="10"/>
          </p:nvPr>
        </p:nvSpPr>
        <p:spPr/>
        <p:txBody>
          <a:bodyPr/>
          <a:lstStyle/>
          <a:p>
            <a:r>
              <a:rPr lang="en-US" dirty="0"/>
              <a:t>Stage 0: Ready</a:t>
            </a:r>
          </a:p>
          <a:p>
            <a:pPr marL="571500" indent="-571500">
              <a:buFont typeface="+mj-lt"/>
              <a:buAutoNum type="romanLcPeriod"/>
            </a:pPr>
            <a:r>
              <a:rPr lang="en-US" sz="2000" dirty="0"/>
              <a:t>Fork </a:t>
            </a:r>
            <a:r>
              <a:rPr lang="en-US" sz="2000" dirty="0">
                <a:hlinkClick r:id="rId2"/>
              </a:rPr>
              <a:t>https://github.com/raspberrypi/linux</a:t>
            </a:r>
            <a:r>
              <a:rPr lang="en-US" sz="2000" dirty="0"/>
              <a:t> in </a:t>
            </a:r>
            <a:r>
              <a:rPr lang="en-US" sz="2000" dirty="0" err="1"/>
              <a:t>github</a:t>
            </a:r>
            <a:endParaRPr lang="en-US" sz="2000" dirty="0"/>
          </a:p>
          <a:p>
            <a:pPr marL="571500" indent="-571500">
              <a:buFont typeface="+mj-lt"/>
              <a:buAutoNum type="romanLcPeriod"/>
            </a:pPr>
            <a:r>
              <a:rPr lang="en-US" sz="2000" dirty="0"/>
              <a:t>$ git clone </a:t>
            </a:r>
            <a:r>
              <a:rPr lang="en-US" sz="2000" dirty="0">
                <a:hlinkClick r:id="rId3"/>
              </a:rPr>
              <a:t>https://github.com/TiejunChina/linux</a:t>
            </a:r>
            <a:endParaRPr lang="en-US" sz="2000" dirty="0"/>
          </a:p>
          <a:p>
            <a:pPr marL="571500" indent="-571500">
              <a:buFont typeface="+mj-lt"/>
              <a:buAutoNum type="romanLcPeriod"/>
            </a:pPr>
            <a:r>
              <a:rPr lang="en-US" sz="2000" dirty="0"/>
              <a:t>$ git remote add upstream </a:t>
            </a:r>
            <a:r>
              <a:rPr lang="en-US" sz="2000" dirty="0" err="1">
                <a:hlinkClick r:id="rId4"/>
              </a:rPr>
              <a:t>git@github.com:raspberrypi</a:t>
            </a:r>
            <a:r>
              <a:rPr lang="en-US" sz="2000" dirty="0">
                <a:hlinkClick r:id="rId4"/>
              </a:rPr>
              <a:t>/</a:t>
            </a:r>
            <a:r>
              <a:rPr lang="en-US" sz="2000" dirty="0" err="1">
                <a:hlinkClick r:id="rId4"/>
              </a:rPr>
              <a:t>linux.git</a:t>
            </a:r>
            <a:endParaRPr lang="en-US" sz="2000" dirty="0"/>
          </a:p>
          <a:p>
            <a:pPr marL="571500" indent="-571500">
              <a:buFont typeface="+mj-lt"/>
              <a:buAutoNum type="romanLcPeriod"/>
            </a:pPr>
            <a:r>
              <a:rPr lang="en-US" sz="2000" dirty="0"/>
              <a:t>$ git fetch</a:t>
            </a:r>
          </a:p>
        </p:txBody>
      </p:sp>
    </p:spTree>
    <p:extLst>
      <p:ext uri="{BB962C8B-B14F-4D97-AF65-F5344CB8AC3E}">
        <p14:creationId xmlns:p14="http://schemas.microsoft.com/office/powerpoint/2010/main" val="5871624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Raspberry Pi Preempt-RT Linux tree 2/2</a:t>
            </a:r>
          </a:p>
        </p:txBody>
      </p:sp>
      <p:sp>
        <p:nvSpPr>
          <p:cNvPr id="5" name="Content Placeholder 4"/>
          <p:cNvSpPr>
            <a:spLocks noGrp="1"/>
          </p:cNvSpPr>
          <p:nvPr>
            <p:ph sz="quarter" idx="10"/>
          </p:nvPr>
        </p:nvSpPr>
        <p:spPr/>
        <p:txBody>
          <a:bodyPr/>
          <a:lstStyle/>
          <a:p>
            <a:pPr>
              <a:buFont typeface="Arial" panose="020B0604020202020204" pitchFamily="34" charset="0"/>
              <a:buChar char="•"/>
            </a:pPr>
            <a:r>
              <a:rPr lang="en-US" dirty="0"/>
              <a:t>Stage 1: During development cycle</a:t>
            </a:r>
          </a:p>
          <a:p>
            <a:pPr marL="571500" indent="-571500">
              <a:buFont typeface="+mj-lt"/>
              <a:buAutoNum type="romanLcPeriod"/>
            </a:pPr>
            <a:r>
              <a:rPr lang="en-US" sz="2000" dirty="0"/>
              <a:t>$ git checkout -b rpi-4.14.y-rt rpi-4.14.y</a:t>
            </a:r>
          </a:p>
          <a:p>
            <a:pPr marL="571500" indent="-571500">
              <a:buFont typeface="+mj-lt"/>
              <a:buAutoNum type="romanLcPeriod"/>
            </a:pPr>
            <a:r>
              <a:rPr lang="en-US" sz="2000" dirty="0"/>
              <a:t>$ git am all preempt-</a:t>
            </a:r>
            <a:r>
              <a:rPr lang="en-US" sz="2000" dirty="0" err="1"/>
              <a:t>rt</a:t>
            </a:r>
            <a:r>
              <a:rPr lang="en-US" sz="2000" dirty="0"/>
              <a:t> patches on rpi-4.14.y-rt  &lt;v4.14.20-rt17&gt;</a:t>
            </a:r>
          </a:p>
          <a:p>
            <a:pPr marL="571500" indent="-571500">
              <a:buFont typeface="+mj-lt"/>
              <a:buAutoNum type="romanLcPeriod"/>
            </a:pPr>
            <a:r>
              <a:rPr lang="en-US" sz="2000" dirty="0"/>
              <a:t>$ rebase it if any new –</a:t>
            </a:r>
            <a:r>
              <a:rPr lang="en-US" sz="2000" dirty="0" err="1"/>
              <a:t>rt</a:t>
            </a:r>
            <a:r>
              <a:rPr lang="en-US" sz="2000" dirty="0"/>
              <a:t> version is available </a:t>
            </a:r>
            <a:endParaRPr lang="en-US" dirty="0"/>
          </a:p>
          <a:p>
            <a:pPr>
              <a:buFont typeface="Arial" panose="020B0604020202020204" pitchFamily="34" charset="0"/>
              <a:buChar char="•"/>
            </a:pPr>
            <a:r>
              <a:rPr lang="en-US" dirty="0"/>
              <a:t>Stage 2: During maintaining cycle </a:t>
            </a:r>
          </a:p>
          <a:p>
            <a:pPr marL="571500" indent="-571500">
              <a:buFont typeface="+mj-lt"/>
              <a:buAutoNum type="romanLcPeriod"/>
            </a:pPr>
            <a:r>
              <a:rPr lang="en-US" sz="2000" dirty="0"/>
              <a:t>$ git am diff between the previous -</a:t>
            </a:r>
            <a:r>
              <a:rPr lang="en-US" sz="2000" dirty="0" err="1"/>
              <a:t>rt</a:t>
            </a:r>
            <a:r>
              <a:rPr lang="en-US" sz="2000" dirty="0"/>
              <a:t> and the new –</a:t>
            </a:r>
            <a:r>
              <a:rPr lang="en-US" sz="2000" dirty="0" err="1"/>
              <a:t>rt</a:t>
            </a:r>
            <a:endParaRPr lang="en-US" sz="2000" dirty="0"/>
          </a:p>
          <a:p>
            <a:pPr marL="571500" indent="-571500">
              <a:buFont typeface="+mj-lt"/>
              <a:buAutoNum type="romanLcPeriod"/>
            </a:pPr>
            <a:r>
              <a:rPr lang="en-US" sz="2000" dirty="0"/>
              <a:t>$ git merge rpi-4.14.y regularly  </a:t>
            </a:r>
          </a:p>
          <a:p>
            <a:pPr marL="571500" indent="-571500">
              <a:buFont typeface="+mj-lt"/>
              <a:buAutoNum type="romanLcPeriod"/>
            </a:pPr>
            <a:r>
              <a:rPr lang="en-US" sz="2000" dirty="0"/>
              <a:t>$ git am any fix specific to </a:t>
            </a:r>
            <a:r>
              <a:rPr lang="en-US" sz="2000" dirty="0" err="1"/>
              <a:t>rt</a:t>
            </a:r>
            <a:r>
              <a:rPr lang="en-US" sz="2000" dirty="0"/>
              <a:t> issue</a:t>
            </a:r>
          </a:p>
          <a:p>
            <a:pPr>
              <a:buFont typeface="Wingdings" panose="05000000000000000000" pitchFamily="2" charset="2"/>
              <a:buChar char="v"/>
            </a:pPr>
            <a:r>
              <a:rPr lang="en-US" sz="2000" dirty="0"/>
              <a:t> </a:t>
            </a:r>
            <a:r>
              <a:rPr lang="en-US" sz="2000" b="1" dirty="0">
                <a:hlinkClick r:id="rId2"/>
              </a:rPr>
              <a:t>https://github.com/raspberrypi/Linux/rpi-4.14.y-rt</a:t>
            </a:r>
            <a:r>
              <a:rPr lang="en-US" sz="2000" b="1" dirty="0"/>
              <a:t>:v4.14.24-rt19</a:t>
            </a:r>
          </a:p>
          <a:p>
            <a:pPr marL="571500" indent="-571500">
              <a:buFont typeface="+mj-lt"/>
              <a:buAutoNum type="romanLcPeriod"/>
            </a:pPr>
            <a:endParaRPr lang="en-US" dirty="0"/>
          </a:p>
        </p:txBody>
      </p:sp>
    </p:spTree>
    <p:extLst>
      <p:ext uri="{BB962C8B-B14F-4D97-AF65-F5344CB8AC3E}">
        <p14:creationId xmlns:p14="http://schemas.microsoft.com/office/powerpoint/2010/main" val="41772510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A few issues 1/2</a:t>
            </a:r>
          </a:p>
        </p:txBody>
      </p:sp>
      <p:sp>
        <p:nvSpPr>
          <p:cNvPr id="5" name="Content Placeholder 4"/>
          <p:cNvSpPr>
            <a:spLocks noGrp="1"/>
          </p:cNvSpPr>
          <p:nvPr>
            <p:ph sz="quarter" idx="10"/>
          </p:nvPr>
        </p:nvSpPr>
        <p:spPr/>
        <p:txBody>
          <a:bodyPr/>
          <a:lstStyle/>
          <a:p>
            <a:r>
              <a:rPr lang="en-US" dirty="0"/>
              <a:t>Rebase some conflicts</a:t>
            </a:r>
          </a:p>
          <a:p>
            <a:pPr lvl="1"/>
            <a:r>
              <a:rPr lang="en-US" dirty="0"/>
              <a:t>Like “Revert "</a:t>
            </a:r>
            <a:r>
              <a:rPr lang="en-US" dirty="0" err="1"/>
              <a:t>softirq</a:t>
            </a:r>
            <a:r>
              <a:rPr lang="en-US" dirty="0"/>
              <a:t>: Let </a:t>
            </a:r>
            <a:r>
              <a:rPr lang="en-US" dirty="0" err="1"/>
              <a:t>ksoftirqd</a:t>
            </a:r>
            <a:r>
              <a:rPr lang="en-US" dirty="0"/>
              <a:t> do its job“”</a:t>
            </a:r>
          </a:p>
          <a:p>
            <a:r>
              <a:rPr lang="en-US" dirty="0"/>
              <a:t>Lockup</a:t>
            </a:r>
          </a:p>
          <a:p>
            <a:pPr lvl="1"/>
            <a:r>
              <a:rPr lang="en-US" dirty="0"/>
              <a:t>“</a:t>
            </a:r>
            <a:r>
              <a:rPr lang="en-US" dirty="0" err="1"/>
              <a:t>usb</a:t>
            </a:r>
            <a:r>
              <a:rPr lang="en-US" dirty="0"/>
              <a:t>: </a:t>
            </a:r>
            <a:r>
              <a:rPr lang="en-US" dirty="0" err="1"/>
              <a:t>dwc_otg</a:t>
            </a:r>
            <a:r>
              <a:rPr lang="en-US" dirty="0"/>
              <a:t>: fix system lockup when interrupts are threaded”</a:t>
            </a:r>
          </a:p>
          <a:p>
            <a:pPr lvl="2"/>
            <a:r>
              <a:rPr lang="sv-SE" dirty="0"/>
              <a:t>Oussama Ghorbel </a:t>
            </a:r>
            <a:r>
              <a:rPr lang="sv-SE" dirty="0">
                <a:hlinkClick r:id="rId2"/>
              </a:rPr>
              <a:t>ghorbel@gmail.com</a:t>
            </a:r>
            <a:endParaRPr lang="en-US" dirty="0"/>
          </a:p>
        </p:txBody>
      </p:sp>
    </p:spTree>
    <p:extLst>
      <p:ext uri="{BB962C8B-B14F-4D97-AF65-F5344CB8AC3E}">
        <p14:creationId xmlns:p14="http://schemas.microsoft.com/office/powerpoint/2010/main" val="11045176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A few issues 2/2</a:t>
            </a:r>
          </a:p>
        </p:txBody>
      </p:sp>
      <p:sp>
        <p:nvSpPr>
          <p:cNvPr id="5" name="Content Placeholder 4"/>
          <p:cNvSpPr>
            <a:spLocks noGrp="1"/>
          </p:cNvSpPr>
          <p:nvPr>
            <p:ph sz="quarter" idx="10"/>
          </p:nvPr>
        </p:nvSpPr>
        <p:spPr/>
        <p:txBody>
          <a:bodyPr/>
          <a:lstStyle/>
          <a:p>
            <a:r>
              <a:rPr lang="en-US" dirty="0"/>
              <a:t>Shared IRQ</a:t>
            </a:r>
          </a:p>
          <a:p>
            <a:pPr lvl="1"/>
            <a:r>
              <a:rPr lang="en-US" dirty="0"/>
              <a:t>[ 347.337186] Disabling IRQ #59</a:t>
            </a:r>
          </a:p>
          <a:p>
            <a:pPr lvl="1"/>
            <a:r>
              <a:rPr lang="en-US" dirty="0"/>
              <a:t>IRQ #59 is shared across the AUX peripherals spi1, spi2 and uart1.</a:t>
            </a:r>
          </a:p>
        </p:txBody>
      </p:sp>
    </p:spTree>
    <p:extLst>
      <p:ext uri="{BB962C8B-B14F-4D97-AF65-F5344CB8AC3E}">
        <p14:creationId xmlns:p14="http://schemas.microsoft.com/office/powerpoint/2010/main" val="21208542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Example: how to build</a:t>
            </a:r>
          </a:p>
        </p:txBody>
      </p:sp>
      <p:sp>
        <p:nvSpPr>
          <p:cNvPr id="5" name="Content Placeholder 4"/>
          <p:cNvSpPr>
            <a:spLocks noGrp="1"/>
          </p:cNvSpPr>
          <p:nvPr>
            <p:ph sz="quarter" idx="10"/>
          </p:nvPr>
        </p:nvSpPr>
        <p:spPr>
          <a:xfrm>
            <a:off x="828675" y="2812450"/>
            <a:ext cx="10506075" cy="3260546"/>
          </a:xfrm>
        </p:spPr>
        <p:txBody>
          <a:bodyPr/>
          <a:lstStyle/>
          <a:p>
            <a:r>
              <a:rPr lang="en-US" dirty="0"/>
              <a:t>cross-compiler</a:t>
            </a:r>
          </a:p>
          <a:p>
            <a:pPr lvl="1"/>
            <a:r>
              <a:rPr lang="en-US" dirty="0"/>
              <a:t>gcc-linaro-7.2.1-2017.11-x86_64_aarch64-linux-gnu</a:t>
            </a:r>
          </a:p>
          <a:p>
            <a:pPr lvl="1"/>
            <a:r>
              <a:rPr lang="en-US" dirty="0"/>
              <a:t>https://releases.linaro.org/components/toolchain/binaries/latest/aarch64-linux-gnu/</a:t>
            </a:r>
          </a:p>
          <a:p>
            <a:r>
              <a:rPr lang="en-US" dirty="0"/>
              <a:t>aarch64</a:t>
            </a:r>
          </a:p>
          <a:p>
            <a:pPr lvl="1"/>
            <a:r>
              <a:rPr lang="en-US" dirty="0"/>
              <a:t>bcmrpi3_defconfig {</a:t>
            </a:r>
            <a:r>
              <a:rPr lang="en-US" i="1" dirty="0"/>
              <a:t>bcm2709_defconfig/</a:t>
            </a:r>
            <a:r>
              <a:rPr lang="en-US" i="1" dirty="0" err="1"/>
              <a:t>bcmrpi_defconfig</a:t>
            </a:r>
            <a:r>
              <a:rPr lang="en-US" i="1" dirty="0"/>
              <a:t>}</a:t>
            </a:r>
          </a:p>
          <a:p>
            <a:pPr lvl="1"/>
            <a:r>
              <a:rPr lang="en-US" i="1" dirty="0"/>
              <a:t>Phil Elwell committed this </a:t>
            </a:r>
          </a:p>
          <a:p>
            <a:pPr marL="228600" lvl="1">
              <a:spcBef>
                <a:spcPts val="1000"/>
              </a:spcBef>
            </a:pPr>
            <a:r>
              <a:rPr lang="en-US" sz="2800" dirty="0"/>
              <a:t>make rpm</a:t>
            </a:r>
          </a:p>
        </p:txBody>
      </p:sp>
    </p:spTree>
    <p:extLst>
      <p:ext uri="{BB962C8B-B14F-4D97-AF65-F5344CB8AC3E}">
        <p14:creationId xmlns:p14="http://schemas.microsoft.com/office/powerpoint/2010/main" val="24926678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Evaluation: </a:t>
            </a:r>
            <a:r>
              <a:rPr lang="en-US" dirty="0" err="1"/>
              <a:t>cyclctest</a:t>
            </a:r>
            <a:endParaRPr lang="en-US" dirty="0"/>
          </a:p>
        </p:txBody>
      </p:sp>
      <p:sp>
        <p:nvSpPr>
          <p:cNvPr id="5" name="Content Placeholder 4"/>
          <p:cNvSpPr>
            <a:spLocks noGrp="1"/>
          </p:cNvSpPr>
          <p:nvPr>
            <p:ph sz="quarter" idx="10"/>
          </p:nvPr>
        </p:nvSpPr>
        <p:spPr/>
        <p:txBody>
          <a:bodyPr/>
          <a:lstStyle/>
          <a:p>
            <a:r>
              <a:rPr lang="en-US" dirty="0"/>
              <a:t>Raspberry Pi3 Model B</a:t>
            </a:r>
          </a:p>
          <a:p>
            <a:r>
              <a:rPr lang="en-US" dirty="0"/>
              <a:t>Based on openSUSE 64bit</a:t>
            </a:r>
          </a:p>
          <a:p>
            <a:pPr lvl="1"/>
            <a:r>
              <a:rPr lang="en-US" dirty="0">
                <a:hlinkClick r:id="rId2"/>
              </a:rPr>
              <a:t>http://download.opensuse.org/ports/aarch64/factory/images/</a:t>
            </a:r>
            <a:endParaRPr lang="en-US" dirty="0"/>
          </a:p>
          <a:p>
            <a:r>
              <a:rPr lang="en-US" dirty="0" err="1"/>
              <a:t>rt</a:t>
            </a:r>
            <a:r>
              <a:rPr lang="en-US" dirty="0"/>
              <a:t>-test</a:t>
            </a:r>
          </a:p>
          <a:p>
            <a:pPr lvl="1"/>
            <a:r>
              <a:rPr lang="en-US" dirty="0">
                <a:hlinkClick r:id="rId3"/>
              </a:rPr>
              <a:t>https://wiki.linuxfoundation.org/realtime/documentation/howto/tools/rt-tests</a:t>
            </a:r>
            <a:endParaRPr lang="en-US" dirty="0"/>
          </a:p>
          <a:p>
            <a:pPr lvl="1"/>
            <a:r>
              <a:rPr lang="en-US" dirty="0" err="1"/>
              <a:t>Cyclictest</a:t>
            </a:r>
            <a:endParaRPr lang="en-US" dirty="0"/>
          </a:p>
          <a:p>
            <a:pPr lvl="1"/>
            <a:r>
              <a:rPr lang="en-US" dirty="0"/>
              <a:t>https://www.osadl.org/uploads/media/mklatencyplot.bash</a:t>
            </a:r>
          </a:p>
        </p:txBody>
      </p:sp>
    </p:spTree>
    <p:extLst>
      <p:ext uri="{BB962C8B-B14F-4D97-AF65-F5344CB8AC3E}">
        <p14:creationId xmlns:p14="http://schemas.microsoft.com/office/powerpoint/2010/main" val="23913469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1935132"/>
            <a:ext cx="10515600" cy="670045"/>
          </a:xfrm>
        </p:spPr>
        <p:txBody>
          <a:bodyPr/>
          <a:lstStyle/>
          <a:p>
            <a:r>
              <a:rPr lang="en-US" dirty="0" err="1"/>
              <a:t>RPi</a:t>
            </a:r>
            <a:r>
              <a:rPr lang="en-US" dirty="0"/>
              <a:t> Preempt-RT Linux: </a:t>
            </a:r>
            <a:r>
              <a:rPr lang="en-US" sz="3200" dirty="0"/>
              <a:t>CONFIG_PREEMPT_NONE</a:t>
            </a:r>
            <a:endParaRPr lang="en-US" dirty="0"/>
          </a:p>
        </p:txBody>
      </p:sp>
      <p:pic>
        <p:nvPicPr>
          <p:cNvPr id="6" name="Content Placeholder 2">
            <a:extLst>
              <a:ext uri="{FF2B5EF4-FFF2-40B4-BE49-F238E27FC236}">
                <a16:creationId xmlns:a16="http://schemas.microsoft.com/office/drawing/2014/main" id="{9B5E2C1E-CCD8-447F-8A58-E1A2CBB30169}"/>
              </a:ext>
            </a:extLst>
          </p:cNvPr>
          <p:cNvPicPr>
            <a:picLocks noGrp="1" noChangeAspect="1"/>
          </p:cNvPicPr>
          <p:nvPr>
            <p:ph sz="quarter" idx="10"/>
          </p:nvPr>
        </p:nvPicPr>
        <p:blipFill rotWithShape="1">
          <a:blip r:embed="rId2"/>
          <a:srcRect t="3861" r="-3" b="4739"/>
          <a:stretch/>
        </p:blipFill>
        <p:spPr>
          <a:xfrm>
            <a:off x="1309410" y="2813050"/>
            <a:ext cx="4756852" cy="3260725"/>
          </a:xfrm>
          <a:prstGeom prst="rect">
            <a:avLst/>
          </a:prstGeom>
        </p:spPr>
      </p:pic>
      <p:sp>
        <p:nvSpPr>
          <p:cNvPr id="7" name="Content Placeholder 8">
            <a:extLst>
              <a:ext uri="{FF2B5EF4-FFF2-40B4-BE49-F238E27FC236}">
                <a16:creationId xmlns:a16="http://schemas.microsoft.com/office/drawing/2014/main" id="{D30F441C-0CB6-4696-875A-8E1EE17CC4BA}"/>
              </a:ext>
            </a:extLst>
          </p:cNvPr>
          <p:cNvSpPr txBox="1">
            <a:spLocks/>
          </p:cNvSpPr>
          <p:nvPr/>
        </p:nvSpPr>
        <p:spPr>
          <a:xfrm>
            <a:off x="6926220" y="3020155"/>
            <a:ext cx="3800856" cy="303307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bg1">
                  <a:lumMod val="75000"/>
                </a:schemeClr>
              </a:buClr>
              <a:buFont typeface="Arial"/>
              <a:buChar char="•"/>
              <a:defRPr sz="2800" kern="1200">
                <a:solidFill>
                  <a:schemeClr val="tx2">
                    <a:lumMod val="75000"/>
                  </a:schemeClr>
                </a:solidFill>
                <a:latin typeface="Arial" charset="0"/>
                <a:ea typeface="Arial" charset="0"/>
                <a:cs typeface="Arial" charset="0"/>
              </a:defRPr>
            </a:lvl1pPr>
            <a:lvl2pPr marL="685800" indent="-228600" algn="l" defTabSz="914400" rtl="0" eaLnBrk="1" latinLnBrk="0" hangingPunct="1">
              <a:lnSpc>
                <a:spcPct val="90000"/>
              </a:lnSpc>
              <a:spcBef>
                <a:spcPts val="500"/>
              </a:spcBef>
              <a:buClr>
                <a:schemeClr val="bg1">
                  <a:lumMod val="75000"/>
                </a:schemeClr>
              </a:buClr>
              <a:buFont typeface="Arial"/>
              <a:buChar char="•"/>
              <a:defRPr sz="2400" kern="1200">
                <a:solidFill>
                  <a:schemeClr val="tx2">
                    <a:lumMod val="75000"/>
                  </a:schemeClr>
                </a:solidFill>
                <a:latin typeface="Arial" charset="0"/>
                <a:ea typeface="Arial" charset="0"/>
                <a:cs typeface="Arial" charset="0"/>
              </a:defRPr>
            </a:lvl2pPr>
            <a:lvl3pPr marL="1143000" indent="-228600" algn="l" defTabSz="914400" rtl="0" eaLnBrk="1" latinLnBrk="0" hangingPunct="1">
              <a:lnSpc>
                <a:spcPct val="90000"/>
              </a:lnSpc>
              <a:spcBef>
                <a:spcPts val="500"/>
              </a:spcBef>
              <a:buClr>
                <a:schemeClr val="bg1">
                  <a:lumMod val="75000"/>
                </a:schemeClr>
              </a:buClr>
              <a:buFont typeface="Arial"/>
              <a:buChar char="•"/>
              <a:defRPr sz="2000" kern="1200">
                <a:solidFill>
                  <a:schemeClr val="tx2">
                    <a:lumMod val="75000"/>
                  </a:schemeClr>
                </a:solidFill>
                <a:latin typeface="Arial" charset="0"/>
                <a:ea typeface="Arial" charset="0"/>
                <a:cs typeface="Arial" charset="0"/>
              </a:defRPr>
            </a:lvl3pPr>
            <a:lvl4pPr marL="1600200" indent="-228600" algn="l" defTabSz="914400" rtl="0" eaLnBrk="1" latinLnBrk="0" hangingPunct="1">
              <a:lnSpc>
                <a:spcPct val="90000"/>
              </a:lnSpc>
              <a:spcBef>
                <a:spcPts val="500"/>
              </a:spcBef>
              <a:buClr>
                <a:schemeClr val="bg1">
                  <a:lumMod val="75000"/>
                </a:schemeClr>
              </a:buClr>
              <a:buFont typeface="Arial"/>
              <a:buChar char="•"/>
              <a:defRPr sz="1800" kern="1200">
                <a:solidFill>
                  <a:schemeClr val="tx2">
                    <a:lumMod val="75000"/>
                  </a:schemeClr>
                </a:solidFill>
                <a:latin typeface="Arial" charset="0"/>
                <a:ea typeface="Arial" charset="0"/>
                <a:cs typeface="Arial" charset="0"/>
              </a:defRPr>
            </a:lvl4pPr>
            <a:lvl5pPr marL="2057400" indent="-228600" algn="l" defTabSz="914400" rtl="0" eaLnBrk="1" latinLnBrk="0" hangingPunct="1">
              <a:lnSpc>
                <a:spcPct val="90000"/>
              </a:lnSpc>
              <a:spcBef>
                <a:spcPts val="500"/>
              </a:spcBef>
              <a:buClr>
                <a:schemeClr val="bg1">
                  <a:lumMod val="75000"/>
                </a:schemeClr>
              </a:buClr>
              <a:buFont typeface="Arial"/>
              <a:buChar char="•"/>
              <a:defRPr sz="1800" kern="1200">
                <a:solidFill>
                  <a:schemeClr val="tx2">
                    <a:lumMod val="75000"/>
                  </a:schemeClr>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Font typeface="Arial" panose="020B0604020202020204" pitchFamily="34" charset="0"/>
              <a:buChar char="•"/>
            </a:pPr>
            <a:r>
              <a:rPr lang="en-US" sz="2000" dirty="0">
                <a:solidFill>
                  <a:schemeClr val="tx1"/>
                </a:solidFill>
                <a:latin typeface="+mn-lt"/>
                <a:ea typeface="+mn-ea"/>
                <a:cs typeface="+mn-cs"/>
              </a:rPr>
              <a:t>No Forced Preemption </a:t>
            </a:r>
          </a:p>
          <a:p>
            <a:pPr lvl="1">
              <a:buFont typeface="Arial" panose="020B0604020202020204" pitchFamily="34" charset="0"/>
              <a:buChar char="•"/>
            </a:pPr>
            <a:r>
              <a:rPr lang="en-US" sz="1600" dirty="0">
                <a:solidFill>
                  <a:schemeClr val="tx1"/>
                </a:solidFill>
              </a:rPr>
              <a:t>There are no guarantees and occasional long delays are possible.</a:t>
            </a:r>
            <a:endParaRPr lang="en-US" sz="2000" dirty="0">
              <a:solidFill>
                <a:schemeClr val="tx1"/>
              </a:solidFill>
              <a:latin typeface="+mn-lt"/>
              <a:ea typeface="+mn-ea"/>
              <a:cs typeface="+mn-cs"/>
            </a:endParaRPr>
          </a:p>
          <a:p>
            <a:pPr>
              <a:buFont typeface="Arial" panose="020B0604020202020204" pitchFamily="34" charset="0"/>
              <a:buChar char="•"/>
            </a:pPr>
            <a:r>
              <a:rPr lang="en-US" sz="2000" dirty="0">
                <a:solidFill>
                  <a:schemeClr val="tx1"/>
                </a:solidFill>
                <a:latin typeface="+mn-lt"/>
                <a:ea typeface="+mn-ea"/>
                <a:cs typeface="+mn-cs"/>
              </a:rPr>
              <a:t>Latency (us): max 3629 us</a:t>
            </a:r>
          </a:p>
        </p:txBody>
      </p:sp>
    </p:spTree>
    <p:extLst>
      <p:ext uri="{BB962C8B-B14F-4D97-AF65-F5344CB8AC3E}">
        <p14:creationId xmlns:p14="http://schemas.microsoft.com/office/powerpoint/2010/main" val="22055007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The declaration of this development</a:t>
            </a:r>
          </a:p>
        </p:txBody>
      </p:sp>
      <p:sp>
        <p:nvSpPr>
          <p:cNvPr id="5" name="Content Placeholder 4"/>
          <p:cNvSpPr>
            <a:spLocks noGrp="1"/>
          </p:cNvSpPr>
          <p:nvPr>
            <p:ph sz="quarter" idx="10"/>
          </p:nvPr>
        </p:nvSpPr>
        <p:spPr/>
        <p:txBody>
          <a:bodyPr/>
          <a:lstStyle/>
          <a:p>
            <a:pPr marL="0" indent="0" algn="ctr">
              <a:lnSpc>
                <a:spcPct val="100000"/>
              </a:lnSpc>
              <a:buNone/>
            </a:pPr>
            <a:r>
              <a:rPr lang="en-US" b="1" i="1" dirty="0"/>
              <a:t>This is my personal exploration.</a:t>
            </a:r>
          </a:p>
          <a:p>
            <a:pPr marL="0" indent="0" algn="ctr">
              <a:lnSpc>
                <a:spcPct val="100000"/>
              </a:lnSpc>
              <a:buNone/>
            </a:pPr>
            <a:r>
              <a:rPr lang="en-US" b="1" i="1" dirty="0"/>
              <a:t>This is not a roadmap or commitment from VMware.</a:t>
            </a:r>
          </a:p>
          <a:p>
            <a:endParaRPr lang="en-US" dirty="0"/>
          </a:p>
        </p:txBody>
      </p:sp>
    </p:spTree>
    <p:extLst>
      <p:ext uri="{BB962C8B-B14F-4D97-AF65-F5344CB8AC3E}">
        <p14:creationId xmlns:p14="http://schemas.microsoft.com/office/powerpoint/2010/main" val="11006613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1935132"/>
            <a:ext cx="10515600" cy="670045"/>
          </a:xfrm>
        </p:spPr>
        <p:txBody>
          <a:bodyPr/>
          <a:lstStyle/>
          <a:p>
            <a:r>
              <a:rPr lang="en-US" dirty="0" err="1">
                <a:solidFill>
                  <a:schemeClr val="tx1"/>
                </a:solidFill>
                <a:latin typeface="Arial" panose="020B0604020202020204" pitchFamily="34" charset="0"/>
                <a:cs typeface="Arial" panose="020B0604020202020204" pitchFamily="34" charset="0"/>
              </a:rPr>
              <a:t>RPi</a:t>
            </a:r>
            <a:r>
              <a:rPr lang="en-US" dirty="0">
                <a:solidFill>
                  <a:schemeClr val="tx1"/>
                </a:solidFill>
                <a:latin typeface="Arial" panose="020B0604020202020204" pitchFamily="34" charset="0"/>
                <a:cs typeface="Arial" panose="020B0604020202020204" pitchFamily="34" charset="0"/>
              </a:rPr>
              <a:t> Preempt-RT Linux: </a:t>
            </a:r>
            <a:r>
              <a:rPr lang="en-US" sz="3200" dirty="0">
                <a:solidFill>
                  <a:schemeClr val="tx1"/>
                </a:solidFill>
                <a:latin typeface="Arial" panose="020B0604020202020204" pitchFamily="34" charset="0"/>
                <a:cs typeface="Arial" panose="020B0604020202020204" pitchFamily="34" charset="0"/>
              </a:rPr>
              <a:t>CONFIG_PREEMPT__LL</a:t>
            </a:r>
            <a:endParaRPr lang="en-US" dirty="0"/>
          </a:p>
        </p:txBody>
      </p:sp>
      <p:sp>
        <p:nvSpPr>
          <p:cNvPr id="7" name="Content Placeholder 8">
            <a:extLst>
              <a:ext uri="{FF2B5EF4-FFF2-40B4-BE49-F238E27FC236}">
                <a16:creationId xmlns:a16="http://schemas.microsoft.com/office/drawing/2014/main" id="{D30F441C-0CB6-4696-875A-8E1EE17CC4BA}"/>
              </a:ext>
            </a:extLst>
          </p:cNvPr>
          <p:cNvSpPr txBox="1">
            <a:spLocks/>
          </p:cNvSpPr>
          <p:nvPr/>
        </p:nvSpPr>
        <p:spPr>
          <a:xfrm>
            <a:off x="6926220" y="3020155"/>
            <a:ext cx="3800856" cy="3033071"/>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Clr>
                <a:schemeClr val="bg1">
                  <a:lumMod val="75000"/>
                </a:schemeClr>
              </a:buClr>
              <a:buFont typeface="Arial"/>
              <a:buChar char="•"/>
              <a:defRPr sz="2800" kern="1200">
                <a:solidFill>
                  <a:schemeClr val="tx2">
                    <a:lumMod val="75000"/>
                  </a:schemeClr>
                </a:solidFill>
                <a:latin typeface="Arial" charset="0"/>
                <a:ea typeface="Arial" charset="0"/>
                <a:cs typeface="Arial" charset="0"/>
              </a:defRPr>
            </a:lvl1pPr>
            <a:lvl2pPr marL="685800" indent="-228600" algn="l" defTabSz="914400" rtl="0" eaLnBrk="1" latinLnBrk="0" hangingPunct="1">
              <a:lnSpc>
                <a:spcPct val="90000"/>
              </a:lnSpc>
              <a:spcBef>
                <a:spcPts val="500"/>
              </a:spcBef>
              <a:buClr>
                <a:schemeClr val="bg1">
                  <a:lumMod val="75000"/>
                </a:schemeClr>
              </a:buClr>
              <a:buFont typeface="Arial"/>
              <a:buChar char="•"/>
              <a:defRPr sz="2400" kern="1200">
                <a:solidFill>
                  <a:schemeClr val="tx2">
                    <a:lumMod val="75000"/>
                  </a:schemeClr>
                </a:solidFill>
                <a:latin typeface="Arial" charset="0"/>
                <a:ea typeface="Arial" charset="0"/>
                <a:cs typeface="Arial" charset="0"/>
              </a:defRPr>
            </a:lvl2pPr>
            <a:lvl3pPr marL="1143000" indent="-228600" algn="l" defTabSz="914400" rtl="0" eaLnBrk="1" latinLnBrk="0" hangingPunct="1">
              <a:lnSpc>
                <a:spcPct val="90000"/>
              </a:lnSpc>
              <a:spcBef>
                <a:spcPts val="500"/>
              </a:spcBef>
              <a:buClr>
                <a:schemeClr val="bg1">
                  <a:lumMod val="75000"/>
                </a:schemeClr>
              </a:buClr>
              <a:buFont typeface="Arial"/>
              <a:buChar char="•"/>
              <a:defRPr sz="2000" kern="1200">
                <a:solidFill>
                  <a:schemeClr val="tx2">
                    <a:lumMod val="75000"/>
                  </a:schemeClr>
                </a:solidFill>
                <a:latin typeface="Arial" charset="0"/>
                <a:ea typeface="Arial" charset="0"/>
                <a:cs typeface="Arial" charset="0"/>
              </a:defRPr>
            </a:lvl3pPr>
            <a:lvl4pPr marL="1600200" indent="-228600" algn="l" defTabSz="914400" rtl="0" eaLnBrk="1" latinLnBrk="0" hangingPunct="1">
              <a:lnSpc>
                <a:spcPct val="90000"/>
              </a:lnSpc>
              <a:spcBef>
                <a:spcPts val="500"/>
              </a:spcBef>
              <a:buClr>
                <a:schemeClr val="bg1">
                  <a:lumMod val="75000"/>
                </a:schemeClr>
              </a:buClr>
              <a:buFont typeface="Arial"/>
              <a:buChar char="•"/>
              <a:defRPr sz="1800" kern="1200">
                <a:solidFill>
                  <a:schemeClr val="tx2">
                    <a:lumMod val="75000"/>
                  </a:schemeClr>
                </a:solidFill>
                <a:latin typeface="Arial" charset="0"/>
                <a:ea typeface="Arial" charset="0"/>
                <a:cs typeface="Arial" charset="0"/>
              </a:defRPr>
            </a:lvl4pPr>
            <a:lvl5pPr marL="2057400" indent="-228600" algn="l" defTabSz="914400" rtl="0" eaLnBrk="1" latinLnBrk="0" hangingPunct="1">
              <a:lnSpc>
                <a:spcPct val="90000"/>
              </a:lnSpc>
              <a:spcBef>
                <a:spcPts val="500"/>
              </a:spcBef>
              <a:buClr>
                <a:schemeClr val="bg1">
                  <a:lumMod val="75000"/>
                </a:schemeClr>
              </a:buClr>
              <a:buFont typeface="Arial"/>
              <a:buChar char="•"/>
              <a:defRPr sz="1800" kern="1200">
                <a:solidFill>
                  <a:schemeClr val="tx2">
                    <a:lumMod val="75000"/>
                  </a:schemeClr>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Font typeface="Arial" panose="020B0604020202020204" pitchFamily="34" charset="0"/>
              <a:buChar char="•"/>
            </a:pPr>
            <a:r>
              <a:rPr lang="en-US" sz="2000" dirty="0">
                <a:solidFill>
                  <a:schemeClr val="tx1"/>
                </a:solidFill>
              </a:rPr>
              <a:t>Preemptible Kernel (Low-Latency Desktop) </a:t>
            </a:r>
          </a:p>
          <a:p>
            <a:pPr lvl="1">
              <a:buFont typeface="Arial" panose="020B0604020202020204" pitchFamily="34" charset="0"/>
              <a:buChar char="•"/>
            </a:pPr>
            <a:r>
              <a:rPr lang="en-US" sz="1600" dirty="0"/>
              <a:t>This option reduces the latency of the kernel by making all kernel code (that is not executing in a critical section preemptible.  This allows reaction to interactive events by permitting a low priority process to be preempted involuntarily even if it is in kernel mode executing a system call and would otherwise not be about to reach a natural preemption point.</a:t>
            </a:r>
          </a:p>
          <a:p>
            <a:pPr marL="228600" lvl="1">
              <a:spcBef>
                <a:spcPts val="1000"/>
              </a:spcBef>
              <a:buFont typeface="Arial" panose="020B0604020202020204" pitchFamily="34" charset="0"/>
              <a:buChar char="•"/>
            </a:pPr>
            <a:r>
              <a:rPr lang="en-US" sz="2000" dirty="0">
                <a:solidFill>
                  <a:schemeClr val="tx1"/>
                </a:solidFill>
              </a:rPr>
              <a:t>Latency (us): max 2582 us</a:t>
            </a:r>
          </a:p>
        </p:txBody>
      </p:sp>
      <p:pic>
        <p:nvPicPr>
          <p:cNvPr id="10" name="Content Placeholder 2" descr="A close up of a map&#10;&#10;Description generated with high confidence">
            <a:extLst>
              <a:ext uri="{FF2B5EF4-FFF2-40B4-BE49-F238E27FC236}">
                <a16:creationId xmlns:a16="http://schemas.microsoft.com/office/drawing/2014/main" id="{5CBE48B7-3BC7-4286-B935-28701CB24364}"/>
              </a:ext>
            </a:extLst>
          </p:cNvPr>
          <p:cNvPicPr>
            <a:picLocks noGrp="1" noChangeAspect="1"/>
          </p:cNvPicPr>
          <p:nvPr>
            <p:ph sz="quarter" idx="10"/>
          </p:nvPr>
        </p:nvPicPr>
        <p:blipFill rotWithShape="1">
          <a:blip r:embed="rId2"/>
          <a:srcRect t="4412" r="-3" b="4188"/>
          <a:stretch/>
        </p:blipFill>
        <p:spPr>
          <a:xfrm>
            <a:off x="1216730" y="2805343"/>
            <a:ext cx="4756852" cy="3260725"/>
          </a:xfrm>
          <a:prstGeom prst="rect">
            <a:avLst/>
          </a:prstGeom>
        </p:spPr>
      </p:pic>
    </p:spTree>
    <p:extLst>
      <p:ext uri="{BB962C8B-B14F-4D97-AF65-F5344CB8AC3E}">
        <p14:creationId xmlns:p14="http://schemas.microsoft.com/office/powerpoint/2010/main" val="25203123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199" y="1935132"/>
            <a:ext cx="11244209" cy="670045"/>
          </a:xfrm>
        </p:spPr>
        <p:txBody>
          <a:bodyPr/>
          <a:lstStyle/>
          <a:p>
            <a:r>
              <a:rPr lang="en-US" dirty="0" err="1">
                <a:solidFill>
                  <a:schemeClr val="tx1"/>
                </a:solidFill>
                <a:latin typeface="Arial" panose="020B0604020202020204" pitchFamily="34" charset="0"/>
                <a:cs typeface="Arial" panose="020B0604020202020204" pitchFamily="34" charset="0"/>
              </a:rPr>
              <a:t>RPi</a:t>
            </a:r>
            <a:r>
              <a:rPr lang="en-US" dirty="0">
                <a:solidFill>
                  <a:schemeClr val="tx1"/>
                </a:solidFill>
                <a:latin typeface="Arial" panose="020B0604020202020204" pitchFamily="34" charset="0"/>
                <a:cs typeface="Arial" panose="020B0604020202020204" pitchFamily="34" charset="0"/>
              </a:rPr>
              <a:t> Preempt-RT Linux: </a:t>
            </a:r>
            <a:r>
              <a:rPr lang="en-US" sz="3200" dirty="0">
                <a:solidFill>
                  <a:schemeClr val="tx1"/>
                </a:solidFill>
                <a:latin typeface="Arial" panose="020B0604020202020204" pitchFamily="34" charset="0"/>
                <a:cs typeface="Arial" panose="020B0604020202020204" pitchFamily="34" charset="0"/>
              </a:rPr>
              <a:t>CONFIG_PREEMPT_RT_FULL</a:t>
            </a:r>
            <a:endParaRPr lang="en-US" dirty="0"/>
          </a:p>
        </p:txBody>
      </p:sp>
      <p:sp>
        <p:nvSpPr>
          <p:cNvPr id="7" name="Content Placeholder 8">
            <a:extLst>
              <a:ext uri="{FF2B5EF4-FFF2-40B4-BE49-F238E27FC236}">
                <a16:creationId xmlns:a16="http://schemas.microsoft.com/office/drawing/2014/main" id="{D30F441C-0CB6-4696-875A-8E1EE17CC4BA}"/>
              </a:ext>
            </a:extLst>
          </p:cNvPr>
          <p:cNvSpPr txBox="1">
            <a:spLocks/>
          </p:cNvSpPr>
          <p:nvPr/>
        </p:nvSpPr>
        <p:spPr>
          <a:xfrm>
            <a:off x="6926220" y="3020155"/>
            <a:ext cx="3800856" cy="303307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bg1">
                  <a:lumMod val="75000"/>
                </a:schemeClr>
              </a:buClr>
              <a:buFont typeface="Arial"/>
              <a:buChar char="•"/>
              <a:defRPr sz="2800" kern="1200">
                <a:solidFill>
                  <a:schemeClr val="tx2">
                    <a:lumMod val="75000"/>
                  </a:schemeClr>
                </a:solidFill>
                <a:latin typeface="Arial" charset="0"/>
                <a:ea typeface="Arial" charset="0"/>
                <a:cs typeface="Arial" charset="0"/>
              </a:defRPr>
            </a:lvl1pPr>
            <a:lvl2pPr marL="685800" indent="-228600" algn="l" defTabSz="914400" rtl="0" eaLnBrk="1" latinLnBrk="0" hangingPunct="1">
              <a:lnSpc>
                <a:spcPct val="90000"/>
              </a:lnSpc>
              <a:spcBef>
                <a:spcPts val="500"/>
              </a:spcBef>
              <a:buClr>
                <a:schemeClr val="bg1">
                  <a:lumMod val="75000"/>
                </a:schemeClr>
              </a:buClr>
              <a:buFont typeface="Arial"/>
              <a:buChar char="•"/>
              <a:defRPr sz="2400" kern="1200">
                <a:solidFill>
                  <a:schemeClr val="tx2">
                    <a:lumMod val="75000"/>
                  </a:schemeClr>
                </a:solidFill>
                <a:latin typeface="Arial" charset="0"/>
                <a:ea typeface="Arial" charset="0"/>
                <a:cs typeface="Arial" charset="0"/>
              </a:defRPr>
            </a:lvl2pPr>
            <a:lvl3pPr marL="1143000" indent="-228600" algn="l" defTabSz="914400" rtl="0" eaLnBrk="1" latinLnBrk="0" hangingPunct="1">
              <a:lnSpc>
                <a:spcPct val="90000"/>
              </a:lnSpc>
              <a:spcBef>
                <a:spcPts val="500"/>
              </a:spcBef>
              <a:buClr>
                <a:schemeClr val="bg1">
                  <a:lumMod val="75000"/>
                </a:schemeClr>
              </a:buClr>
              <a:buFont typeface="Arial"/>
              <a:buChar char="•"/>
              <a:defRPr sz="2000" kern="1200">
                <a:solidFill>
                  <a:schemeClr val="tx2">
                    <a:lumMod val="75000"/>
                  </a:schemeClr>
                </a:solidFill>
                <a:latin typeface="Arial" charset="0"/>
                <a:ea typeface="Arial" charset="0"/>
                <a:cs typeface="Arial" charset="0"/>
              </a:defRPr>
            </a:lvl3pPr>
            <a:lvl4pPr marL="1600200" indent="-228600" algn="l" defTabSz="914400" rtl="0" eaLnBrk="1" latinLnBrk="0" hangingPunct="1">
              <a:lnSpc>
                <a:spcPct val="90000"/>
              </a:lnSpc>
              <a:spcBef>
                <a:spcPts val="500"/>
              </a:spcBef>
              <a:buClr>
                <a:schemeClr val="bg1">
                  <a:lumMod val="75000"/>
                </a:schemeClr>
              </a:buClr>
              <a:buFont typeface="Arial"/>
              <a:buChar char="•"/>
              <a:defRPr sz="1800" kern="1200">
                <a:solidFill>
                  <a:schemeClr val="tx2">
                    <a:lumMod val="75000"/>
                  </a:schemeClr>
                </a:solidFill>
                <a:latin typeface="Arial" charset="0"/>
                <a:ea typeface="Arial" charset="0"/>
                <a:cs typeface="Arial" charset="0"/>
              </a:defRPr>
            </a:lvl4pPr>
            <a:lvl5pPr marL="2057400" indent="-228600" algn="l" defTabSz="914400" rtl="0" eaLnBrk="1" latinLnBrk="0" hangingPunct="1">
              <a:lnSpc>
                <a:spcPct val="90000"/>
              </a:lnSpc>
              <a:spcBef>
                <a:spcPts val="500"/>
              </a:spcBef>
              <a:buClr>
                <a:schemeClr val="bg1">
                  <a:lumMod val="75000"/>
                </a:schemeClr>
              </a:buClr>
              <a:buFont typeface="Arial"/>
              <a:buChar char="•"/>
              <a:defRPr sz="1800" kern="1200">
                <a:solidFill>
                  <a:schemeClr val="tx2">
                    <a:lumMod val="75000"/>
                  </a:schemeClr>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Font typeface="Arial" panose="020B0604020202020204" pitchFamily="34" charset="0"/>
              <a:buChar char="•"/>
            </a:pPr>
            <a:r>
              <a:rPr lang="en-US" sz="2000" dirty="0">
                <a:solidFill>
                  <a:schemeClr val="tx1"/>
                </a:solidFill>
              </a:rPr>
              <a:t>Fully Preemptible Kernel (RT) </a:t>
            </a:r>
          </a:p>
          <a:p>
            <a:pPr lvl="1">
              <a:buFont typeface="Arial" panose="020B0604020202020204" pitchFamily="34" charset="0"/>
              <a:buChar char="•"/>
            </a:pPr>
            <a:r>
              <a:rPr lang="en-US" sz="1600" dirty="0">
                <a:solidFill>
                  <a:schemeClr val="tx1"/>
                </a:solidFill>
              </a:rPr>
              <a:t>Everything</a:t>
            </a:r>
          </a:p>
          <a:p>
            <a:pPr marL="228600" lvl="1">
              <a:spcBef>
                <a:spcPts val="1000"/>
              </a:spcBef>
              <a:buFont typeface="Arial" panose="020B0604020202020204" pitchFamily="34" charset="0"/>
              <a:buChar char="•"/>
            </a:pPr>
            <a:r>
              <a:rPr lang="en-US" sz="2000" dirty="0">
                <a:solidFill>
                  <a:schemeClr val="tx1"/>
                </a:solidFill>
              </a:rPr>
              <a:t>Latency (us): max 141 us</a:t>
            </a:r>
          </a:p>
          <a:p>
            <a:pPr lvl="1">
              <a:buFont typeface="Arial" panose="020B0604020202020204" pitchFamily="34" charset="0"/>
              <a:buChar char="•"/>
            </a:pPr>
            <a:endParaRPr lang="en-US" sz="1600" dirty="0">
              <a:solidFill>
                <a:schemeClr val="tx1"/>
              </a:solidFill>
            </a:endParaRPr>
          </a:p>
        </p:txBody>
      </p:sp>
      <p:pic>
        <p:nvPicPr>
          <p:cNvPr id="8" name="Content Placeholder 2">
            <a:extLst>
              <a:ext uri="{FF2B5EF4-FFF2-40B4-BE49-F238E27FC236}">
                <a16:creationId xmlns:a16="http://schemas.microsoft.com/office/drawing/2014/main" id="{CDE608AC-4DD4-4B9B-9D6D-9CF822635B58}"/>
              </a:ext>
            </a:extLst>
          </p:cNvPr>
          <p:cNvPicPr>
            <a:picLocks noGrp="1" noChangeAspect="1"/>
          </p:cNvPicPr>
          <p:nvPr>
            <p:ph sz="quarter" idx="10"/>
          </p:nvPr>
        </p:nvPicPr>
        <p:blipFill rotWithShape="1">
          <a:blip r:embed="rId2"/>
          <a:srcRect t="4526" r="-3" b="4074"/>
          <a:stretch/>
        </p:blipFill>
        <p:spPr>
          <a:xfrm>
            <a:off x="1324860" y="2878172"/>
            <a:ext cx="4756852" cy="3260725"/>
          </a:xfrm>
          <a:prstGeom prst="rect">
            <a:avLst/>
          </a:prstGeom>
        </p:spPr>
      </p:pic>
    </p:spTree>
    <p:extLst>
      <p:ext uri="{BB962C8B-B14F-4D97-AF65-F5344CB8AC3E}">
        <p14:creationId xmlns:p14="http://schemas.microsoft.com/office/powerpoint/2010/main" val="24382287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solidFill>
                  <a:schemeClr val="tx1"/>
                </a:solidFill>
                <a:latin typeface="Arial" panose="020B0604020202020204" pitchFamily="34" charset="0"/>
                <a:cs typeface="Arial" panose="020B0604020202020204" pitchFamily="34" charset="0"/>
              </a:rPr>
              <a:t>Test result of </a:t>
            </a:r>
            <a:r>
              <a:rPr lang="en-US" dirty="0" err="1">
                <a:solidFill>
                  <a:schemeClr val="tx1"/>
                </a:solidFill>
                <a:latin typeface="Arial" panose="020B0604020202020204" pitchFamily="34" charset="0"/>
                <a:cs typeface="Arial" panose="020B0604020202020204" pitchFamily="34" charset="0"/>
              </a:rPr>
              <a:t>RPi</a:t>
            </a:r>
            <a:r>
              <a:rPr lang="en-US" dirty="0">
                <a:solidFill>
                  <a:schemeClr val="tx1"/>
                </a:solidFill>
                <a:latin typeface="Arial" panose="020B0604020202020204" pitchFamily="34" charset="0"/>
                <a:cs typeface="Arial" panose="020B0604020202020204" pitchFamily="34" charset="0"/>
              </a:rPr>
              <a:t> Preempt-RT Linux</a:t>
            </a:r>
            <a:endParaRPr lang="en-US" dirty="0"/>
          </a:p>
        </p:txBody>
      </p:sp>
      <p:sp>
        <p:nvSpPr>
          <p:cNvPr id="5" name="Content Placeholder 4"/>
          <p:cNvSpPr>
            <a:spLocks noGrp="1"/>
          </p:cNvSpPr>
          <p:nvPr>
            <p:ph sz="quarter" idx="10"/>
          </p:nvPr>
        </p:nvSpPr>
        <p:spPr/>
        <p:txBody>
          <a:bodyPr/>
          <a:lstStyle/>
          <a:p>
            <a:r>
              <a:rPr lang="en-US" dirty="0"/>
              <a:t>Low latency significantly </a:t>
            </a:r>
          </a:p>
          <a:p>
            <a:pPr lvl="1"/>
            <a:r>
              <a:rPr lang="en-US" dirty="0"/>
              <a:t>From 3629 us down to 141 us</a:t>
            </a:r>
          </a:p>
          <a:p>
            <a:endParaRPr lang="en-US" dirty="0"/>
          </a:p>
          <a:p>
            <a:endParaRPr lang="en-US" dirty="0"/>
          </a:p>
        </p:txBody>
      </p:sp>
    </p:spTree>
    <p:extLst>
      <p:ext uri="{BB962C8B-B14F-4D97-AF65-F5344CB8AC3E}">
        <p14:creationId xmlns:p14="http://schemas.microsoft.com/office/powerpoint/2010/main" val="21083411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Tips 1/2</a:t>
            </a:r>
          </a:p>
        </p:txBody>
      </p:sp>
      <p:sp>
        <p:nvSpPr>
          <p:cNvPr id="5" name="Content Placeholder 4"/>
          <p:cNvSpPr>
            <a:spLocks noGrp="1"/>
          </p:cNvSpPr>
          <p:nvPr>
            <p:ph sz="quarter" idx="10"/>
          </p:nvPr>
        </p:nvSpPr>
        <p:spPr/>
        <p:txBody>
          <a:bodyPr/>
          <a:lstStyle/>
          <a:p>
            <a:r>
              <a:rPr lang="en-US" dirty="0"/>
              <a:t>Phenomenon</a:t>
            </a:r>
          </a:p>
          <a:p>
            <a:pPr lvl="1"/>
            <a:r>
              <a:rPr lang="en-US" dirty="0"/>
              <a:t>Higher CPU utilization from </a:t>
            </a:r>
            <a:r>
              <a:rPr lang="en-US" dirty="0" err="1"/>
              <a:t>irq</a:t>
            </a:r>
            <a:endParaRPr lang="en-US" sz="2800" dirty="0"/>
          </a:p>
          <a:p>
            <a:pPr lvl="2"/>
            <a:r>
              <a:rPr lang="en-US" sz="1400" dirty="0"/>
              <a:t>PID USER      PR  NI    VIRT    RES    SHR S  %CPU  %MEM     TIME+ COMMAND                                                                                                                                                               </a:t>
            </a:r>
          </a:p>
          <a:p>
            <a:pPr lvl="2"/>
            <a:r>
              <a:rPr lang="en-US" sz="1400" dirty="0"/>
              <a:t>70 root     -51   0       0      0      0 S 25.00 0.000   0:32.80 </a:t>
            </a:r>
            <a:r>
              <a:rPr lang="en-US" sz="1400" dirty="0" err="1"/>
              <a:t>irq</a:t>
            </a:r>
            <a:r>
              <a:rPr lang="en-US" sz="1400" dirty="0"/>
              <a:t>/41-3f980000                                                                                                                                                       </a:t>
            </a:r>
          </a:p>
          <a:p>
            <a:pPr lvl="2"/>
            <a:r>
              <a:rPr lang="en-US" sz="1400" dirty="0"/>
              <a:t>71 root     -51   0       0      0      0 S 20.00 0.000   0:33.41 </a:t>
            </a:r>
            <a:r>
              <a:rPr lang="en-US" sz="1400" dirty="0" err="1"/>
              <a:t>irq</a:t>
            </a:r>
            <a:r>
              <a:rPr lang="en-US" sz="1400" dirty="0"/>
              <a:t>/41-dwc2_hso                                                                                                                                                       </a:t>
            </a:r>
          </a:p>
          <a:p>
            <a:pPr lvl="1"/>
            <a:r>
              <a:rPr lang="en-US" dirty="0"/>
              <a:t>If we have too much interrupts?</a:t>
            </a:r>
          </a:p>
        </p:txBody>
      </p:sp>
    </p:spTree>
    <p:extLst>
      <p:ext uri="{BB962C8B-B14F-4D97-AF65-F5344CB8AC3E}">
        <p14:creationId xmlns:p14="http://schemas.microsoft.com/office/powerpoint/2010/main" val="17646149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Tips 2/2</a:t>
            </a:r>
          </a:p>
        </p:txBody>
      </p:sp>
      <p:sp>
        <p:nvSpPr>
          <p:cNvPr id="5" name="Content Placeholder 4"/>
          <p:cNvSpPr>
            <a:spLocks noGrp="1"/>
          </p:cNvSpPr>
          <p:nvPr>
            <p:ph sz="quarter" idx="10"/>
          </p:nvPr>
        </p:nvSpPr>
        <p:spPr/>
        <p:txBody>
          <a:bodyPr/>
          <a:lstStyle/>
          <a:p>
            <a:r>
              <a:rPr lang="en-US" dirty="0"/>
              <a:t>What we can do now?</a:t>
            </a:r>
          </a:p>
          <a:p>
            <a:pPr lvl="1"/>
            <a:r>
              <a:rPr lang="en-US" sz="2600" dirty="0"/>
              <a:t>isolate </a:t>
            </a:r>
            <a:r>
              <a:rPr lang="en-US" sz="2600" dirty="0" err="1"/>
              <a:t>cpu</a:t>
            </a:r>
            <a:endParaRPr lang="en-US" sz="2600" dirty="0"/>
          </a:p>
          <a:p>
            <a:pPr lvl="2"/>
            <a:r>
              <a:rPr lang="en-US" sz="2400" dirty="0" err="1"/>
              <a:t>isolcpus</a:t>
            </a:r>
            <a:r>
              <a:rPr lang="en-US" sz="2400" dirty="0"/>
              <a:t>=3</a:t>
            </a:r>
          </a:p>
          <a:p>
            <a:pPr lvl="1"/>
            <a:r>
              <a:rPr lang="en-US" sz="2600" dirty="0"/>
              <a:t>dedicate </a:t>
            </a:r>
            <a:r>
              <a:rPr lang="en-US" sz="2600" dirty="0" err="1"/>
              <a:t>irq</a:t>
            </a:r>
            <a:r>
              <a:rPr lang="en-US" sz="2600" dirty="0"/>
              <a:t> to cpu3</a:t>
            </a:r>
          </a:p>
          <a:p>
            <a:pPr lvl="1"/>
            <a:r>
              <a:rPr lang="en-US" sz="1600" dirty="0" err="1"/>
              <a:t>linux</a:t>
            </a:r>
            <a:r>
              <a:rPr lang="en-US" sz="1600" dirty="0"/>
              <a:t>:~ # cat /proc/interrupts</a:t>
            </a:r>
          </a:p>
          <a:p>
            <a:pPr lvl="1"/>
            <a:r>
              <a:rPr lang="en-US" sz="1600" dirty="0"/>
              <a:t>           CPU0       CPU1       CPU2       CPU3       </a:t>
            </a:r>
          </a:p>
          <a:p>
            <a:pPr lvl="1"/>
            <a:r>
              <a:rPr lang="en-US" sz="1600" dirty="0"/>
              <a:t>  2:      60182      57004      60988        324  bcm2836-timer   1 Edge      </a:t>
            </a:r>
            <a:r>
              <a:rPr lang="en-US" sz="1600" dirty="0" err="1"/>
              <a:t>arch_timer</a:t>
            </a:r>
            <a:endParaRPr lang="en-US" sz="1600" dirty="0"/>
          </a:p>
          <a:p>
            <a:pPr lvl="1"/>
            <a:r>
              <a:rPr lang="en-US" sz="1600" dirty="0"/>
              <a:t>  6:          1          0          0         14  ARMCTRL-level   1 Edge      3f00b880.mailbox</a:t>
            </a:r>
          </a:p>
          <a:p>
            <a:pPr lvl="1"/>
            <a:r>
              <a:rPr lang="en-US" sz="1600" dirty="0"/>
              <a:t> 41:          0          0          0    2017824  ARMCTRL-level  41 Edge      3f980000.usb, dwc2_hsotg:usb1</a:t>
            </a:r>
          </a:p>
          <a:p>
            <a:pPr lvl="1"/>
            <a:r>
              <a:rPr lang="en-US" sz="1600" dirty="0"/>
              <a:t> 71:          0          0          0     237523  ARMCTRL-level  88 Edge      mmc0 </a:t>
            </a:r>
          </a:p>
        </p:txBody>
      </p:sp>
    </p:spTree>
    <p:extLst>
      <p:ext uri="{BB962C8B-B14F-4D97-AF65-F5344CB8AC3E}">
        <p14:creationId xmlns:p14="http://schemas.microsoft.com/office/powerpoint/2010/main" val="34775819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199" y="1935132"/>
            <a:ext cx="11090097" cy="670045"/>
          </a:xfrm>
        </p:spPr>
        <p:txBody>
          <a:bodyPr/>
          <a:lstStyle/>
          <a:p>
            <a:r>
              <a:rPr lang="en-US" dirty="0" err="1">
                <a:solidFill>
                  <a:schemeClr val="tx1"/>
                </a:solidFill>
                <a:latin typeface="Arial" panose="020B0604020202020204" pitchFamily="34" charset="0"/>
                <a:cs typeface="Arial" panose="020B0604020202020204" pitchFamily="34" charset="0"/>
              </a:rPr>
              <a:t>RPi</a:t>
            </a:r>
            <a:r>
              <a:rPr lang="en-US" dirty="0">
                <a:solidFill>
                  <a:schemeClr val="tx1"/>
                </a:solidFill>
                <a:latin typeface="Arial" panose="020B0604020202020204" pitchFamily="34" charset="0"/>
                <a:cs typeface="Arial" panose="020B0604020202020204" pitchFamily="34" charset="0"/>
              </a:rPr>
              <a:t> Preempt-RT Linux: </a:t>
            </a:r>
            <a:r>
              <a:rPr lang="en-US" sz="3200" dirty="0">
                <a:solidFill>
                  <a:schemeClr val="tx1"/>
                </a:solidFill>
                <a:latin typeface="Arial" panose="020B0604020202020204" pitchFamily="34" charset="0"/>
                <a:cs typeface="Arial" panose="020B0604020202020204" pitchFamily="34" charset="0"/>
              </a:rPr>
              <a:t>CONFIG_PREEMPT_RT_FULL</a:t>
            </a:r>
            <a:endParaRPr lang="en-US" dirty="0"/>
          </a:p>
        </p:txBody>
      </p:sp>
      <p:pic>
        <p:nvPicPr>
          <p:cNvPr id="7" name="Content Placeholder 6">
            <a:extLst>
              <a:ext uri="{FF2B5EF4-FFF2-40B4-BE49-F238E27FC236}">
                <a16:creationId xmlns:a16="http://schemas.microsoft.com/office/drawing/2014/main" id="{AA08808D-D94C-4B4C-A43A-545F0BC63BF5}"/>
              </a:ext>
            </a:extLst>
          </p:cNvPr>
          <p:cNvPicPr>
            <a:picLocks noGrp="1" noChangeAspect="1"/>
          </p:cNvPicPr>
          <p:nvPr>
            <p:ph sz="quarter" idx="10"/>
          </p:nvPr>
        </p:nvPicPr>
        <p:blipFill>
          <a:blip r:embed="rId2"/>
          <a:stretch>
            <a:fillRect/>
          </a:stretch>
        </p:blipFill>
        <p:spPr>
          <a:xfrm>
            <a:off x="1399827" y="2813050"/>
            <a:ext cx="4347632" cy="3260725"/>
          </a:xfrm>
        </p:spPr>
      </p:pic>
      <p:sp>
        <p:nvSpPr>
          <p:cNvPr id="8" name="Content Placeholder 8">
            <a:extLst>
              <a:ext uri="{FF2B5EF4-FFF2-40B4-BE49-F238E27FC236}">
                <a16:creationId xmlns:a16="http://schemas.microsoft.com/office/drawing/2014/main" id="{912FBCFC-D7E6-4B1E-953D-30AC3A4011CA}"/>
              </a:ext>
            </a:extLst>
          </p:cNvPr>
          <p:cNvSpPr txBox="1">
            <a:spLocks/>
          </p:cNvSpPr>
          <p:nvPr/>
        </p:nvSpPr>
        <p:spPr>
          <a:xfrm>
            <a:off x="6926220" y="3020155"/>
            <a:ext cx="3800856" cy="303307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bg1">
                  <a:lumMod val="75000"/>
                </a:schemeClr>
              </a:buClr>
              <a:buFont typeface="Arial"/>
              <a:buChar char="•"/>
              <a:defRPr sz="2800" kern="1200">
                <a:solidFill>
                  <a:schemeClr val="tx2">
                    <a:lumMod val="75000"/>
                  </a:schemeClr>
                </a:solidFill>
                <a:latin typeface="Arial" charset="0"/>
                <a:ea typeface="Arial" charset="0"/>
                <a:cs typeface="Arial" charset="0"/>
              </a:defRPr>
            </a:lvl1pPr>
            <a:lvl2pPr marL="685800" indent="-228600" algn="l" defTabSz="914400" rtl="0" eaLnBrk="1" latinLnBrk="0" hangingPunct="1">
              <a:lnSpc>
                <a:spcPct val="90000"/>
              </a:lnSpc>
              <a:spcBef>
                <a:spcPts val="500"/>
              </a:spcBef>
              <a:buClr>
                <a:schemeClr val="bg1">
                  <a:lumMod val="75000"/>
                </a:schemeClr>
              </a:buClr>
              <a:buFont typeface="Arial"/>
              <a:buChar char="•"/>
              <a:defRPr sz="2400" kern="1200">
                <a:solidFill>
                  <a:schemeClr val="tx2">
                    <a:lumMod val="75000"/>
                  </a:schemeClr>
                </a:solidFill>
                <a:latin typeface="Arial" charset="0"/>
                <a:ea typeface="Arial" charset="0"/>
                <a:cs typeface="Arial" charset="0"/>
              </a:defRPr>
            </a:lvl2pPr>
            <a:lvl3pPr marL="1143000" indent="-228600" algn="l" defTabSz="914400" rtl="0" eaLnBrk="1" latinLnBrk="0" hangingPunct="1">
              <a:lnSpc>
                <a:spcPct val="90000"/>
              </a:lnSpc>
              <a:spcBef>
                <a:spcPts val="500"/>
              </a:spcBef>
              <a:buClr>
                <a:schemeClr val="bg1">
                  <a:lumMod val="75000"/>
                </a:schemeClr>
              </a:buClr>
              <a:buFont typeface="Arial"/>
              <a:buChar char="•"/>
              <a:defRPr sz="2000" kern="1200">
                <a:solidFill>
                  <a:schemeClr val="tx2">
                    <a:lumMod val="75000"/>
                  </a:schemeClr>
                </a:solidFill>
                <a:latin typeface="Arial" charset="0"/>
                <a:ea typeface="Arial" charset="0"/>
                <a:cs typeface="Arial" charset="0"/>
              </a:defRPr>
            </a:lvl3pPr>
            <a:lvl4pPr marL="1600200" indent="-228600" algn="l" defTabSz="914400" rtl="0" eaLnBrk="1" latinLnBrk="0" hangingPunct="1">
              <a:lnSpc>
                <a:spcPct val="90000"/>
              </a:lnSpc>
              <a:spcBef>
                <a:spcPts val="500"/>
              </a:spcBef>
              <a:buClr>
                <a:schemeClr val="bg1">
                  <a:lumMod val="75000"/>
                </a:schemeClr>
              </a:buClr>
              <a:buFont typeface="Arial"/>
              <a:buChar char="•"/>
              <a:defRPr sz="1800" kern="1200">
                <a:solidFill>
                  <a:schemeClr val="tx2">
                    <a:lumMod val="75000"/>
                  </a:schemeClr>
                </a:solidFill>
                <a:latin typeface="Arial" charset="0"/>
                <a:ea typeface="Arial" charset="0"/>
                <a:cs typeface="Arial" charset="0"/>
              </a:defRPr>
            </a:lvl4pPr>
            <a:lvl5pPr marL="2057400" indent="-228600" algn="l" defTabSz="914400" rtl="0" eaLnBrk="1" latinLnBrk="0" hangingPunct="1">
              <a:lnSpc>
                <a:spcPct val="90000"/>
              </a:lnSpc>
              <a:spcBef>
                <a:spcPts val="500"/>
              </a:spcBef>
              <a:buClr>
                <a:schemeClr val="bg1">
                  <a:lumMod val="75000"/>
                </a:schemeClr>
              </a:buClr>
              <a:buFont typeface="Arial"/>
              <a:buChar char="•"/>
              <a:defRPr sz="1800" kern="1200">
                <a:solidFill>
                  <a:schemeClr val="tx2">
                    <a:lumMod val="75000"/>
                  </a:schemeClr>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Font typeface="Arial" panose="020B0604020202020204" pitchFamily="34" charset="0"/>
              <a:buChar char="•"/>
            </a:pPr>
            <a:r>
              <a:rPr lang="en-US" sz="2000" dirty="0">
                <a:solidFill>
                  <a:schemeClr val="tx1"/>
                </a:solidFill>
              </a:rPr>
              <a:t>Fully Preemptible Kernel (RT) </a:t>
            </a:r>
          </a:p>
          <a:p>
            <a:pPr lvl="1">
              <a:buFont typeface="Arial" panose="020B0604020202020204" pitchFamily="34" charset="0"/>
              <a:buChar char="•"/>
            </a:pPr>
            <a:r>
              <a:rPr lang="en-US" sz="1600" dirty="0">
                <a:solidFill>
                  <a:schemeClr val="tx1"/>
                </a:solidFill>
              </a:rPr>
              <a:t>Everything</a:t>
            </a:r>
          </a:p>
          <a:p>
            <a:pPr marL="228600" lvl="1">
              <a:spcBef>
                <a:spcPts val="1000"/>
              </a:spcBef>
              <a:buFont typeface="Arial" panose="020B0604020202020204" pitchFamily="34" charset="0"/>
              <a:buChar char="•"/>
            </a:pPr>
            <a:r>
              <a:rPr lang="en-US" sz="2000" dirty="0">
                <a:solidFill>
                  <a:schemeClr val="tx1"/>
                </a:solidFill>
              </a:rPr>
              <a:t>Latency (us): max 114 us</a:t>
            </a:r>
          </a:p>
          <a:p>
            <a:pPr lvl="1">
              <a:buFont typeface="Arial" panose="020B0604020202020204" pitchFamily="34" charset="0"/>
              <a:buChar char="•"/>
            </a:pPr>
            <a:endParaRPr lang="en-US" sz="1600" dirty="0">
              <a:solidFill>
                <a:schemeClr val="tx1"/>
              </a:solidFill>
            </a:endParaRPr>
          </a:p>
        </p:txBody>
      </p:sp>
    </p:spTree>
    <p:extLst>
      <p:ext uri="{BB962C8B-B14F-4D97-AF65-F5344CB8AC3E}">
        <p14:creationId xmlns:p14="http://schemas.microsoft.com/office/powerpoint/2010/main" val="4886627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Roadmap</a:t>
            </a:r>
          </a:p>
        </p:txBody>
      </p:sp>
      <p:sp>
        <p:nvSpPr>
          <p:cNvPr id="5" name="Content Placeholder 4"/>
          <p:cNvSpPr>
            <a:spLocks noGrp="1"/>
          </p:cNvSpPr>
          <p:nvPr>
            <p:ph sz="quarter" idx="10"/>
          </p:nvPr>
        </p:nvSpPr>
        <p:spPr/>
        <p:txBody>
          <a:bodyPr/>
          <a:lstStyle/>
          <a:p>
            <a:r>
              <a:rPr lang="en-US" dirty="0"/>
              <a:t>More platforms</a:t>
            </a:r>
          </a:p>
          <a:p>
            <a:r>
              <a:rPr lang="en-US" dirty="0"/>
              <a:t>more tests</a:t>
            </a:r>
          </a:p>
          <a:p>
            <a:pPr lvl="1"/>
            <a:r>
              <a:rPr lang="en-US" dirty="0" err="1"/>
              <a:t>Ltp</a:t>
            </a:r>
            <a:r>
              <a:rPr lang="en-US" dirty="0"/>
              <a:t>, </a:t>
            </a:r>
            <a:r>
              <a:rPr lang="en-US" dirty="0" err="1"/>
              <a:t>lmbench</a:t>
            </a:r>
            <a:r>
              <a:rPr lang="en-US" dirty="0"/>
              <a:t>, </a:t>
            </a:r>
            <a:r>
              <a:rPr lang="en-US" dirty="0" err="1"/>
              <a:t>posix</a:t>
            </a:r>
            <a:endParaRPr lang="en-US" dirty="0"/>
          </a:p>
          <a:p>
            <a:r>
              <a:rPr lang="en-US" dirty="0" err="1"/>
              <a:t>irq</a:t>
            </a:r>
            <a:r>
              <a:rPr lang="en-US" dirty="0"/>
              <a:t> affinity dynamically </a:t>
            </a:r>
          </a:p>
          <a:p>
            <a:r>
              <a:rPr lang="en-US" dirty="0"/>
              <a:t>virtualization based on preempt-</a:t>
            </a:r>
            <a:r>
              <a:rPr lang="en-US" dirty="0" err="1"/>
              <a:t>rt</a:t>
            </a:r>
            <a:r>
              <a:rPr lang="en-US" dirty="0"/>
              <a:t> Linux</a:t>
            </a:r>
          </a:p>
          <a:p>
            <a:r>
              <a:rPr lang="en-US" dirty="0" err="1"/>
              <a:t>Unilinux</a:t>
            </a:r>
            <a:r>
              <a:rPr lang="en-US" dirty="0"/>
              <a:t> -- </a:t>
            </a:r>
            <a:r>
              <a:rPr lang="en-US" dirty="0" err="1"/>
              <a:t>unikernelized</a:t>
            </a:r>
            <a:r>
              <a:rPr lang="en-US" dirty="0"/>
              <a:t> preempt-</a:t>
            </a:r>
            <a:r>
              <a:rPr lang="en-US" dirty="0" err="1"/>
              <a:t>rt</a:t>
            </a:r>
            <a:r>
              <a:rPr lang="en-US" dirty="0"/>
              <a:t> Linux</a:t>
            </a:r>
          </a:p>
        </p:txBody>
      </p:sp>
    </p:spTree>
    <p:extLst>
      <p:ext uri="{BB962C8B-B14F-4D97-AF65-F5344CB8AC3E}">
        <p14:creationId xmlns:p14="http://schemas.microsoft.com/office/powerpoint/2010/main" val="3422500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51393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Agenda</a:t>
            </a:r>
          </a:p>
        </p:txBody>
      </p:sp>
      <p:sp>
        <p:nvSpPr>
          <p:cNvPr id="5" name="Content Placeholder 4"/>
          <p:cNvSpPr>
            <a:spLocks noGrp="1"/>
          </p:cNvSpPr>
          <p:nvPr>
            <p:ph sz="quarter" idx="10"/>
          </p:nvPr>
        </p:nvSpPr>
        <p:spPr/>
        <p:txBody>
          <a:bodyPr/>
          <a:lstStyle/>
          <a:p>
            <a:r>
              <a:rPr lang="en-US" dirty="0"/>
              <a:t>Motivation</a:t>
            </a:r>
          </a:p>
          <a:p>
            <a:r>
              <a:rPr lang="en-US" dirty="0"/>
              <a:t>Raspberry Pi platform</a:t>
            </a:r>
          </a:p>
          <a:p>
            <a:r>
              <a:rPr lang="en-US" dirty="0"/>
              <a:t>Real Time characteristics &amp; Preempt-RT Linux</a:t>
            </a:r>
          </a:p>
          <a:p>
            <a:r>
              <a:rPr lang="en-US" dirty="0"/>
              <a:t>Preempt-RT Raspberry Linux</a:t>
            </a:r>
          </a:p>
          <a:p>
            <a:r>
              <a:rPr lang="en-US" dirty="0"/>
              <a:t>Evaluation</a:t>
            </a:r>
          </a:p>
          <a:p>
            <a:r>
              <a:rPr lang="en-US" dirty="0"/>
              <a:t>Roadmap</a:t>
            </a:r>
          </a:p>
          <a:p>
            <a:endParaRPr lang="en-US" dirty="0"/>
          </a:p>
        </p:txBody>
      </p:sp>
    </p:spTree>
    <p:extLst>
      <p:ext uri="{BB962C8B-B14F-4D97-AF65-F5344CB8AC3E}">
        <p14:creationId xmlns:p14="http://schemas.microsoft.com/office/powerpoint/2010/main" val="17327527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Motivation</a:t>
            </a:r>
          </a:p>
        </p:txBody>
      </p:sp>
      <p:sp>
        <p:nvSpPr>
          <p:cNvPr id="5" name="Content Placeholder 4"/>
          <p:cNvSpPr>
            <a:spLocks noGrp="1"/>
          </p:cNvSpPr>
          <p:nvPr>
            <p:ph sz="quarter" idx="10"/>
          </p:nvPr>
        </p:nvSpPr>
        <p:spPr/>
        <p:txBody>
          <a:bodyPr/>
          <a:lstStyle/>
          <a:p>
            <a:r>
              <a:rPr lang="en-US" b="1" dirty="0"/>
              <a:t>IoT</a:t>
            </a:r>
            <a:r>
              <a:rPr lang="en-US" dirty="0"/>
              <a:t> is supposed to be the next big thing.</a:t>
            </a:r>
          </a:p>
          <a:p>
            <a:r>
              <a:rPr lang="en-US" b="1" dirty="0"/>
              <a:t>Raspberry pi </a:t>
            </a:r>
            <a:r>
              <a:rPr lang="en-US" dirty="0"/>
              <a:t>is one popular open source hardware. </a:t>
            </a:r>
          </a:p>
          <a:p>
            <a:r>
              <a:rPr lang="en-US" b="1" dirty="0"/>
              <a:t>Linux</a:t>
            </a:r>
            <a:r>
              <a:rPr lang="en-US" dirty="0"/>
              <a:t> is more often found on IoT devices and gateways. </a:t>
            </a:r>
          </a:p>
          <a:p>
            <a:r>
              <a:rPr lang="en-US" b="1" dirty="0"/>
              <a:t>Linux-based Raspberry pi </a:t>
            </a:r>
            <a:r>
              <a:rPr lang="en-US" dirty="0"/>
              <a:t>is fantastic in the case of IoT.</a:t>
            </a:r>
          </a:p>
          <a:p>
            <a:r>
              <a:rPr lang="en-US" dirty="0"/>
              <a:t>But IoT needs to consider </a:t>
            </a:r>
            <a:r>
              <a:rPr lang="en-US" dirty="0">
                <a:solidFill>
                  <a:srgbClr val="FF0000"/>
                </a:solidFill>
              </a:rPr>
              <a:t>Real-Time characteristic.</a:t>
            </a:r>
            <a:endParaRPr lang="en-US" dirty="0"/>
          </a:p>
          <a:p>
            <a:r>
              <a:rPr lang="en-US" sz="2400" dirty="0"/>
              <a:t>A part of my plan of </a:t>
            </a:r>
            <a:r>
              <a:rPr lang="en-US" sz="2400" b="1" dirty="0"/>
              <a:t>EPLE</a:t>
            </a:r>
            <a:r>
              <a:rPr lang="en-US" sz="2400" dirty="0"/>
              <a:t> - </a:t>
            </a:r>
            <a:r>
              <a:rPr lang="en-US" sz="2400" b="1" i="1" dirty="0"/>
              <a:t>E</a:t>
            </a:r>
            <a:r>
              <a:rPr lang="en-US" sz="2400" i="1" dirty="0"/>
              <a:t>nabling</a:t>
            </a:r>
            <a:r>
              <a:rPr lang="en-US" sz="2400" b="1" i="1" dirty="0"/>
              <a:t> P</a:t>
            </a:r>
            <a:r>
              <a:rPr lang="en-US" sz="2400" i="1" dirty="0"/>
              <a:t>reempt-RT </a:t>
            </a:r>
            <a:r>
              <a:rPr lang="en-US" sz="2400" b="1" i="1" dirty="0"/>
              <a:t>L</a:t>
            </a:r>
            <a:r>
              <a:rPr lang="en-US" sz="2400" i="1" dirty="0"/>
              <a:t>inux</a:t>
            </a:r>
            <a:r>
              <a:rPr lang="en-US" sz="2400" b="1" i="1" dirty="0"/>
              <a:t> E</a:t>
            </a:r>
            <a:r>
              <a:rPr lang="en-US" sz="2400" i="1" dirty="0"/>
              <a:t>verywhere</a:t>
            </a:r>
            <a:r>
              <a:rPr lang="en-US" sz="2400" b="1" i="1" dirty="0"/>
              <a:t> </a:t>
            </a:r>
          </a:p>
          <a:p>
            <a:pPr lvl="1"/>
            <a:r>
              <a:rPr lang="en-US" sz="1800" i="1" dirty="0"/>
              <a:t>Preempt-</a:t>
            </a:r>
            <a:r>
              <a:rPr lang="en-US" sz="1800" i="1" dirty="0" err="1"/>
              <a:t>rt</a:t>
            </a:r>
            <a:r>
              <a:rPr lang="en-US" sz="1800" i="1" dirty="0"/>
              <a:t> </a:t>
            </a:r>
            <a:r>
              <a:rPr lang="en-US" sz="1800" i="1" dirty="0" err="1"/>
              <a:t>rpi</a:t>
            </a:r>
            <a:r>
              <a:rPr lang="en-US" sz="1800" i="1" dirty="0"/>
              <a:t> Linux</a:t>
            </a:r>
          </a:p>
          <a:p>
            <a:pPr lvl="1"/>
            <a:r>
              <a:rPr lang="en-US" sz="1800" i="1" dirty="0"/>
              <a:t>Preempt-</a:t>
            </a:r>
            <a:r>
              <a:rPr lang="en-US" sz="1800" i="1" dirty="0" err="1"/>
              <a:t>rt</a:t>
            </a:r>
            <a:r>
              <a:rPr lang="en-US" sz="1800" i="1" dirty="0"/>
              <a:t> </a:t>
            </a:r>
            <a:r>
              <a:rPr lang="en-US" sz="1800" i="1" dirty="0" err="1"/>
              <a:t>Linuxkit</a:t>
            </a:r>
            <a:endParaRPr lang="en-US" sz="1800" i="1" dirty="0"/>
          </a:p>
          <a:p>
            <a:pPr lvl="1"/>
            <a:r>
              <a:rPr lang="en-US" sz="1800" i="1" dirty="0"/>
              <a:t>…</a:t>
            </a:r>
          </a:p>
        </p:txBody>
      </p:sp>
    </p:spTree>
    <p:extLst>
      <p:ext uri="{BB962C8B-B14F-4D97-AF65-F5344CB8AC3E}">
        <p14:creationId xmlns:p14="http://schemas.microsoft.com/office/powerpoint/2010/main" val="8463983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Raspberry Pi overview</a:t>
            </a:r>
          </a:p>
        </p:txBody>
      </p:sp>
      <p:sp>
        <p:nvSpPr>
          <p:cNvPr id="5" name="Content Placeholder 4"/>
          <p:cNvSpPr>
            <a:spLocks noGrp="1"/>
          </p:cNvSpPr>
          <p:nvPr>
            <p:ph sz="quarter" idx="10"/>
          </p:nvPr>
        </p:nvSpPr>
        <p:spPr/>
        <p:txBody>
          <a:bodyPr/>
          <a:lstStyle/>
          <a:p>
            <a:r>
              <a:rPr lang="en-US" dirty="0"/>
              <a:t>The Raspberry Pi is a series of small single-board computers developed in the United Kingdom by the Raspberry Pi Foundation to promote the teaching of basic computer science in schools and in developing countries. The original model became far more popular than anticipated, selling outside its target market for uses such as robotics. It does not include peripherals (such as keyboards, mice and cases). However, some accessories have been included in several official and unofficial bundles. -- wiki</a:t>
            </a:r>
          </a:p>
        </p:txBody>
      </p:sp>
    </p:spTree>
    <p:extLst>
      <p:ext uri="{BB962C8B-B14F-4D97-AF65-F5344CB8AC3E}">
        <p14:creationId xmlns:p14="http://schemas.microsoft.com/office/powerpoint/2010/main" val="22509168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0" dirty="0"/>
              <a:t>Raspberry Pi hardware</a:t>
            </a:r>
            <a:endParaRPr lang="en-US" dirty="0"/>
          </a:p>
        </p:txBody>
      </p:sp>
      <p:sp>
        <p:nvSpPr>
          <p:cNvPr id="5" name="Content Placeholder 4"/>
          <p:cNvSpPr>
            <a:spLocks noGrp="1"/>
          </p:cNvSpPr>
          <p:nvPr>
            <p:ph sz="quarter" idx="10"/>
          </p:nvPr>
        </p:nvSpPr>
        <p:spPr/>
        <p:txBody>
          <a:bodyPr/>
          <a:lstStyle/>
          <a:p>
            <a:r>
              <a:rPr lang="en-US" dirty="0"/>
              <a:t>BCM2837: Raspberry Pi 3 and Pi 2 (later)	</a:t>
            </a:r>
          </a:p>
          <a:p>
            <a:pPr lvl="1"/>
            <a:r>
              <a:rPr lang="en-US" dirty="0"/>
              <a:t>A quad-core ARM Cortex A53 (ARMv8)</a:t>
            </a:r>
          </a:p>
          <a:p>
            <a:pPr marL="228600" lvl="1">
              <a:spcBef>
                <a:spcPts val="1000"/>
              </a:spcBef>
            </a:pPr>
            <a:r>
              <a:rPr lang="en-US" sz="2800" dirty="0"/>
              <a:t>BCM2836: Raspberry Pi 2</a:t>
            </a:r>
          </a:p>
          <a:p>
            <a:pPr lvl="1"/>
            <a:r>
              <a:rPr lang="pt-BR" dirty="0"/>
              <a:t>A q</a:t>
            </a:r>
            <a:r>
              <a:rPr lang="en-US" dirty="0" err="1"/>
              <a:t>uad</a:t>
            </a:r>
            <a:r>
              <a:rPr lang="en-US" dirty="0"/>
              <a:t>-core ARM Cortex-A7</a:t>
            </a:r>
          </a:p>
          <a:p>
            <a:pPr marL="228600" lvl="1">
              <a:spcBef>
                <a:spcPts val="1000"/>
              </a:spcBef>
            </a:pPr>
            <a:r>
              <a:rPr lang="en-US" sz="2800" dirty="0"/>
              <a:t>BCM2835: Raspberry Pi 1 and Zero</a:t>
            </a:r>
          </a:p>
          <a:p>
            <a:pPr marL="685800" lvl="2">
              <a:spcBef>
                <a:spcPts val="1000"/>
              </a:spcBef>
            </a:pPr>
            <a:r>
              <a:rPr lang="en-US" sz="2400" dirty="0"/>
              <a:t>ARM 1176</a:t>
            </a:r>
          </a:p>
          <a:p>
            <a:pPr marL="228600" lvl="1">
              <a:spcBef>
                <a:spcPts val="1000"/>
              </a:spcBef>
            </a:pPr>
            <a:r>
              <a:rPr lang="en-US" sz="2800" b="1" dirty="0"/>
              <a:t>A small and affordable embedded platform that you can do a lot of things, and put into practice in IoT development.</a:t>
            </a:r>
          </a:p>
          <a:p>
            <a:pPr marL="685800" lvl="2">
              <a:spcBef>
                <a:spcPts val="1000"/>
              </a:spcBef>
            </a:pPr>
            <a:endParaRPr lang="en-US" sz="2400" dirty="0"/>
          </a:p>
          <a:p>
            <a:pPr lvl="1"/>
            <a:endParaRPr lang="en-US" dirty="0"/>
          </a:p>
        </p:txBody>
      </p:sp>
    </p:spTree>
    <p:extLst>
      <p:ext uri="{BB962C8B-B14F-4D97-AF65-F5344CB8AC3E}">
        <p14:creationId xmlns:p14="http://schemas.microsoft.com/office/powerpoint/2010/main" val="36281844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Real Time characteristics</a:t>
            </a:r>
          </a:p>
        </p:txBody>
      </p:sp>
      <p:sp>
        <p:nvSpPr>
          <p:cNvPr id="5" name="Content Placeholder 4"/>
          <p:cNvSpPr>
            <a:spLocks noGrp="1"/>
          </p:cNvSpPr>
          <p:nvPr>
            <p:ph sz="quarter" idx="10"/>
          </p:nvPr>
        </p:nvSpPr>
        <p:spPr>
          <a:xfrm>
            <a:off x="828675" y="2812450"/>
            <a:ext cx="10506075" cy="3260546"/>
          </a:xfrm>
        </p:spPr>
        <p:txBody>
          <a:bodyPr/>
          <a:lstStyle/>
          <a:p>
            <a:r>
              <a:rPr lang="en-US" dirty="0"/>
              <a:t>What RTOS needs to be </a:t>
            </a:r>
            <a:r>
              <a:rPr lang="en-US" dirty="0">
                <a:solidFill>
                  <a:srgbClr val="FF0000"/>
                </a:solidFill>
              </a:rPr>
              <a:t>Deterministic</a:t>
            </a:r>
          </a:p>
          <a:p>
            <a:pPr lvl="1"/>
            <a:r>
              <a:rPr lang="en-US" dirty="0"/>
              <a:t>Interrupt &amp; Context switch</a:t>
            </a:r>
          </a:p>
          <a:p>
            <a:pPr lvl="1"/>
            <a:r>
              <a:rPr lang="en-US" dirty="0"/>
              <a:t>Preemption</a:t>
            </a:r>
          </a:p>
          <a:p>
            <a:pPr lvl="1"/>
            <a:r>
              <a:rPr lang="en-US" dirty="0"/>
              <a:t>Latency</a:t>
            </a:r>
          </a:p>
          <a:p>
            <a:pPr lvl="1"/>
            <a:r>
              <a:rPr lang="en-US" dirty="0"/>
              <a:t>Jitter</a:t>
            </a:r>
          </a:p>
          <a:p>
            <a:pPr lvl="1"/>
            <a:r>
              <a:rPr lang="en-US" dirty="0"/>
              <a:t>Faster ?</a:t>
            </a:r>
          </a:p>
          <a:p>
            <a:r>
              <a:rPr lang="en-US" dirty="0"/>
              <a:t>Linux mainline kernel was not designed as RTOS</a:t>
            </a:r>
          </a:p>
        </p:txBody>
      </p:sp>
    </p:spTree>
    <p:extLst>
      <p:ext uri="{BB962C8B-B14F-4D97-AF65-F5344CB8AC3E}">
        <p14:creationId xmlns:p14="http://schemas.microsoft.com/office/powerpoint/2010/main" val="1673334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Preempt-RT Linux patches</a:t>
            </a:r>
          </a:p>
        </p:txBody>
      </p:sp>
      <p:sp>
        <p:nvSpPr>
          <p:cNvPr id="5" name="Content Placeholder 4"/>
          <p:cNvSpPr>
            <a:spLocks noGrp="1"/>
          </p:cNvSpPr>
          <p:nvPr>
            <p:ph sz="quarter" idx="10"/>
          </p:nvPr>
        </p:nvSpPr>
        <p:spPr/>
        <p:txBody>
          <a:bodyPr/>
          <a:lstStyle/>
          <a:p>
            <a:r>
              <a:rPr lang="en-US" dirty="0"/>
              <a:t>This series of patches are aimed at converting Linux as the preemptible kernel</a:t>
            </a:r>
          </a:p>
          <a:p>
            <a:pPr lvl="1">
              <a:buFont typeface="Wingdings" panose="05000000000000000000" pitchFamily="2" charset="2"/>
              <a:buChar char="Ø"/>
            </a:pPr>
            <a:r>
              <a:rPr lang="en-US" dirty="0"/>
              <a:t> ~ 100%</a:t>
            </a:r>
          </a:p>
          <a:p>
            <a:pPr lvl="1">
              <a:buFont typeface="Wingdings" panose="05000000000000000000" pitchFamily="2" charset="2"/>
              <a:buChar char="Ø"/>
            </a:pPr>
            <a:r>
              <a:rPr lang="en-US" dirty="0"/>
              <a:t> threaded </a:t>
            </a:r>
            <a:r>
              <a:rPr lang="en-US" dirty="0" err="1"/>
              <a:t>irq</a:t>
            </a:r>
            <a:endParaRPr lang="en-US" dirty="0"/>
          </a:p>
          <a:p>
            <a:pPr lvl="1">
              <a:buFont typeface="Wingdings" panose="05000000000000000000" pitchFamily="2" charset="2"/>
              <a:buChar char="Ø"/>
            </a:pPr>
            <a:r>
              <a:rPr lang="en-US" dirty="0"/>
              <a:t> get preempted in critical section </a:t>
            </a:r>
          </a:p>
          <a:p>
            <a:pPr lvl="1">
              <a:buFont typeface="Wingdings" panose="05000000000000000000" pitchFamily="2" charset="2"/>
              <a:buChar char="Ø"/>
            </a:pPr>
            <a:r>
              <a:rPr lang="en-US" dirty="0"/>
              <a:t> quick reaction times! </a:t>
            </a:r>
          </a:p>
          <a:p>
            <a:pPr lvl="1">
              <a:buFont typeface="Wingdings" panose="05000000000000000000" pitchFamily="2" charset="2"/>
              <a:buChar char="Ø"/>
            </a:pPr>
            <a:r>
              <a:rPr lang="en-US" dirty="0"/>
              <a:t> bring latencies down to a minimum </a:t>
            </a:r>
            <a:r>
              <a:rPr lang="en-US" b="1" dirty="0"/>
              <a:t>as very possible</a:t>
            </a:r>
          </a:p>
          <a:p>
            <a:pPr marL="228600" lvl="1">
              <a:spcBef>
                <a:spcPts val="1000"/>
              </a:spcBef>
            </a:pPr>
            <a:r>
              <a:rPr lang="en-US" sz="2800" dirty="0"/>
              <a:t>It’s likely a hard real-time extensions mostly.</a:t>
            </a:r>
          </a:p>
        </p:txBody>
      </p:sp>
    </p:spTree>
    <p:extLst>
      <p:ext uri="{BB962C8B-B14F-4D97-AF65-F5344CB8AC3E}">
        <p14:creationId xmlns:p14="http://schemas.microsoft.com/office/powerpoint/2010/main" val="24578268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Preempt-RT Linux vs </a:t>
            </a:r>
            <a:r>
              <a:rPr lang="en-US"/>
              <a:t>Mainline Linux</a:t>
            </a:r>
            <a:endParaRPr lang="en-US" dirty="0"/>
          </a:p>
        </p:txBody>
      </p:sp>
      <p:sp>
        <p:nvSpPr>
          <p:cNvPr id="5" name="Content Placeholder 4"/>
          <p:cNvSpPr>
            <a:spLocks noGrp="1"/>
          </p:cNvSpPr>
          <p:nvPr>
            <p:ph sz="quarter" idx="10"/>
          </p:nvPr>
        </p:nvSpPr>
        <p:spPr/>
        <p:txBody>
          <a:bodyPr/>
          <a:lstStyle/>
          <a:p>
            <a:r>
              <a:rPr lang="en-US" dirty="0"/>
              <a:t>Many features are already merged into mainline.</a:t>
            </a:r>
          </a:p>
          <a:p>
            <a:pPr lvl="1">
              <a:buFont typeface="Wingdings" panose="05000000000000000000" pitchFamily="2" charset="2"/>
              <a:buChar char="Ø"/>
            </a:pPr>
            <a:r>
              <a:rPr lang="en-US" sz="2000" dirty="0"/>
              <a:t>High resolution timers</a:t>
            </a:r>
          </a:p>
          <a:p>
            <a:pPr lvl="1">
              <a:buFont typeface="Wingdings" panose="05000000000000000000" pitchFamily="2" charset="2"/>
              <a:buChar char="Ø"/>
            </a:pPr>
            <a:r>
              <a:rPr lang="en-US" sz="2000" dirty="0"/>
              <a:t>Interrupt threads</a:t>
            </a:r>
          </a:p>
          <a:p>
            <a:pPr lvl="1">
              <a:buFont typeface="Wingdings" panose="05000000000000000000" pitchFamily="2" charset="2"/>
              <a:buChar char="Ø"/>
            </a:pPr>
            <a:r>
              <a:rPr lang="en-US" sz="2000" dirty="0"/>
              <a:t>Mutex </a:t>
            </a:r>
          </a:p>
          <a:p>
            <a:pPr lvl="1">
              <a:buFont typeface="Wingdings" panose="05000000000000000000" pitchFamily="2" charset="2"/>
              <a:buChar char="Ø"/>
            </a:pPr>
            <a:r>
              <a:rPr lang="en-US" sz="2000" dirty="0"/>
              <a:t>…</a:t>
            </a:r>
            <a:endParaRPr lang="en-US" dirty="0"/>
          </a:p>
          <a:p>
            <a:pPr marL="228600" lvl="1">
              <a:spcBef>
                <a:spcPts val="1000"/>
              </a:spcBef>
            </a:pPr>
            <a:r>
              <a:rPr lang="en-US" sz="2800" dirty="0"/>
              <a:t>Outsider</a:t>
            </a:r>
          </a:p>
          <a:p>
            <a:pPr marL="800100" lvl="2" indent="-342900">
              <a:spcBef>
                <a:spcPts val="1000"/>
              </a:spcBef>
              <a:buFont typeface="Wingdings" panose="05000000000000000000" pitchFamily="2" charset="2"/>
              <a:buChar char="Ø"/>
            </a:pPr>
            <a:r>
              <a:rPr lang="en-US" dirty="0"/>
              <a:t>The conversion of spinning locks into sleeping locks</a:t>
            </a:r>
            <a:endParaRPr lang="en-US" sz="2400" dirty="0"/>
          </a:p>
        </p:txBody>
      </p:sp>
    </p:spTree>
    <p:extLst>
      <p:ext uri="{BB962C8B-B14F-4D97-AF65-F5344CB8AC3E}">
        <p14:creationId xmlns:p14="http://schemas.microsoft.com/office/powerpoint/2010/main" val="15623750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22844</TotalTime>
  <Words>994</Words>
  <Application>Microsoft Office PowerPoint</Application>
  <PresentationFormat>Widescreen</PresentationFormat>
  <Paragraphs>159</Paragraphs>
  <Slides>27</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27</vt:i4>
      </vt:variant>
    </vt:vector>
  </HeadingPairs>
  <TitlesOfParts>
    <vt:vector size="32" baseType="lpstr">
      <vt:lpstr>Arial</vt:lpstr>
      <vt:lpstr>Calibri</vt:lpstr>
      <vt:lpstr>Wingdings</vt:lpstr>
      <vt:lpstr>Office Theme</vt:lpstr>
      <vt:lpstr>Custom Design</vt:lpstr>
      <vt:lpstr>PowerPoint Presentation</vt:lpstr>
      <vt:lpstr>The declaration of this development</vt:lpstr>
      <vt:lpstr>Agenda</vt:lpstr>
      <vt:lpstr>Motivation</vt:lpstr>
      <vt:lpstr>Raspberry Pi overview</vt:lpstr>
      <vt:lpstr>Raspberry Pi hardware</vt:lpstr>
      <vt:lpstr>Real Time characteristics</vt:lpstr>
      <vt:lpstr>Preempt-RT Linux patches</vt:lpstr>
      <vt:lpstr>Preempt-RT Linux vs Mainline Linux</vt:lpstr>
      <vt:lpstr>Raspberry Pi Linux</vt:lpstr>
      <vt:lpstr>Raspberry Pi distributions </vt:lpstr>
      <vt:lpstr>Preempt-RT Linux Source</vt:lpstr>
      <vt:lpstr>Raspberry Pi Preempt-RT Linux tree 1/2</vt:lpstr>
      <vt:lpstr>Raspberry Pi Preempt-RT Linux tree 2/2</vt:lpstr>
      <vt:lpstr>A few issues 1/2</vt:lpstr>
      <vt:lpstr>A few issues 2/2</vt:lpstr>
      <vt:lpstr>Example: how to build</vt:lpstr>
      <vt:lpstr>Evaluation: cyclctest</vt:lpstr>
      <vt:lpstr>RPi Preempt-RT Linux: CONFIG_PREEMPT_NONE</vt:lpstr>
      <vt:lpstr>RPi Preempt-RT Linux: CONFIG_PREEMPT__LL</vt:lpstr>
      <vt:lpstr>RPi Preempt-RT Linux: CONFIG_PREEMPT_RT_FULL</vt:lpstr>
      <vt:lpstr>Test result of RPi Preempt-RT Linux</vt:lpstr>
      <vt:lpstr>Tips 1/2</vt:lpstr>
      <vt:lpstr>Tips 2/2</vt:lpstr>
      <vt:lpstr>RPi Preempt-RT Linux: CONFIG_PREEMPT_RT_FULL</vt:lpstr>
      <vt:lpstr>Roadmap</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Tiejun Chen</cp:lastModifiedBy>
  <cp:revision>194</cp:revision>
  <dcterms:created xsi:type="dcterms:W3CDTF">2016-08-09T14:32:52Z</dcterms:created>
  <dcterms:modified xsi:type="dcterms:W3CDTF">2018-03-21T00:44:15Z</dcterms:modified>
</cp:coreProperties>
</file>